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3.xml" ContentType="application/vnd.openxmlformats-officedocument.presentationml.tags+xml"/>
  <Override PartName="/ppt/notesSlides/notesSlide49.xml" ContentType="application/vnd.openxmlformats-officedocument.presentationml.notesSlide+xml"/>
  <Override PartName="/ppt/tags/tag4.xml" ContentType="application/vnd.openxmlformats-officedocument.presentationml.tags+xml"/>
  <Override PartName="/ppt/notesSlides/notesSlide50.xml" ContentType="application/vnd.openxmlformats-officedocument.presentationml.notesSlide+xml"/>
  <Override PartName="/ppt/tags/tag5.xml" ContentType="application/vnd.openxmlformats-officedocument.presentationml.tags+xml"/>
  <Override PartName="/ppt/notesSlides/notesSlide51.xml" ContentType="application/vnd.openxmlformats-officedocument.presentationml.notesSlide+xml"/>
  <Override PartName="/ppt/tags/tag6.xml" ContentType="application/vnd.openxmlformats-officedocument.presentationml.tags+xml"/>
  <Override PartName="/ppt/notesSlides/notesSlide52.xml" ContentType="application/vnd.openxmlformats-officedocument.presentationml.notesSlide+xml"/>
  <Override PartName="/ppt/tags/tag7.xml" ContentType="application/vnd.openxmlformats-officedocument.presentationml.tags+xml"/>
  <Override PartName="/ppt/notesSlides/notesSlide53.xml" ContentType="application/vnd.openxmlformats-officedocument.presentationml.notesSlide+xml"/>
  <Override PartName="/ppt/tags/tag8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66" r:id="rId3"/>
  </p:sldMasterIdLst>
  <p:notesMasterIdLst>
    <p:notesMasterId r:id="rId76"/>
  </p:notesMasterIdLst>
  <p:sldIdLst>
    <p:sldId id="302" r:id="rId4"/>
    <p:sldId id="516" r:id="rId5"/>
    <p:sldId id="705" r:id="rId6"/>
    <p:sldId id="764" r:id="rId7"/>
    <p:sldId id="639" r:id="rId8"/>
    <p:sldId id="765" r:id="rId9"/>
    <p:sldId id="766" r:id="rId10"/>
    <p:sldId id="886" r:id="rId11"/>
    <p:sldId id="539" r:id="rId12"/>
    <p:sldId id="849" r:id="rId13"/>
    <p:sldId id="585" r:id="rId14"/>
    <p:sldId id="586" r:id="rId15"/>
    <p:sldId id="588" r:id="rId16"/>
    <p:sldId id="589" r:id="rId17"/>
    <p:sldId id="590" r:id="rId18"/>
    <p:sldId id="592" r:id="rId19"/>
    <p:sldId id="593" r:id="rId20"/>
    <p:sldId id="594" r:id="rId21"/>
    <p:sldId id="629" r:id="rId22"/>
    <p:sldId id="630" r:id="rId23"/>
    <p:sldId id="631" r:id="rId24"/>
    <p:sldId id="633" r:id="rId25"/>
    <p:sldId id="887" r:id="rId26"/>
    <p:sldId id="635" r:id="rId27"/>
    <p:sldId id="636" r:id="rId28"/>
    <p:sldId id="674" r:id="rId29"/>
    <p:sldId id="641" r:id="rId30"/>
    <p:sldId id="850" r:id="rId31"/>
    <p:sldId id="888" r:id="rId32"/>
    <p:sldId id="642" r:id="rId33"/>
    <p:sldId id="889" r:id="rId34"/>
    <p:sldId id="890" r:id="rId35"/>
    <p:sldId id="891" r:id="rId36"/>
    <p:sldId id="874" r:id="rId37"/>
    <p:sldId id="875" r:id="rId38"/>
    <p:sldId id="876" r:id="rId39"/>
    <p:sldId id="877" r:id="rId40"/>
    <p:sldId id="892" r:id="rId41"/>
    <p:sldId id="882" r:id="rId42"/>
    <p:sldId id="883" r:id="rId43"/>
    <p:sldId id="645" r:id="rId44"/>
    <p:sldId id="644" r:id="rId45"/>
    <p:sldId id="646" r:id="rId46"/>
    <p:sldId id="647" r:id="rId47"/>
    <p:sldId id="650" r:id="rId48"/>
    <p:sldId id="651" r:id="rId49"/>
    <p:sldId id="649" r:id="rId50"/>
    <p:sldId id="652" r:id="rId51"/>
    <p:sldId id="653" r:id="rId52"/>
    <p:sldId id="662" r:id="rId53"/>
    <p:sldId id="654" r:id="rId54"/>
    <p:sldId id="656" r:id="rId55"/>
    <p:sldId id="658" r:id="rId56"/>
    <p:sldId id="659" r:id="rId57"/>
    <p:sldId id="660" r:id="rId58"/>
    <p:sldId id="663" r:id="rId59"/>
    <p:sldId id="581" r:id="rId60"/>
    <p:sldId id="661" r:id="rId61"/>
    <p:sldId id="664" r:id="rId62"/>
    <p:sldId id="712" r:id="rId63"/>
    <p:sldId id="666" r:id="rId64"/>
    <p:sldId id="623" r:id="rId65"/>
    <p:sldId id="713" r:id="rId66"/>
    <p:sldId id="720" r:id="rId67"/>
    <p:sldId id="719" r:id="rId68"/>
    <p:sldId id="715" r:id="rId69"/>
    <p:sldId id="716" r:id="rId70"/>
    <p:sldId id="884" r:id="rId71"/>
    <p:sldId id="717" r:id="rId72"/>
    <p:sldId id="885" r:id="rId73"/>
    <p:sldId id="718" r:id="rId74"/>
    <p:sldId id="582" r:id="rId7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D4E79"/>
    <a:srgbClr val="FF40FF"/>
    <a:srgbClr val="0432FF"/>
    <a:srgbClr val="5188BF"/>
    <a:srgbClr val="00FA00"/>
    <a:srgbClr val="FCBE01"/>
    <a:srgbClr val="FFE8CB"/>
    <a:srgbClr val="FFF4E7"/>
    <a:srgbClr val="F2E7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5" autoAdjust="0"/>
    <p:restoredTop sz="83765" autoAdjust="0"/>
  </p:normalViewPr>
  <p:slideViewPr>
    <p:cSldViewPr snapToGrid="0">
      <p:cViewPr varScale="1">
        <p:scale>
          <a:sx n="104" d="100"/>
          <a:sy n="104" d="100"/>
        </p:scale>
        <p:origin x="2222" y="77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5A9AD-AD87-48C0-8E9D-99481987F253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A54C2-C155-401B-88BE-B08BCC95FB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75C96-EF6E-40C4-B8E9-F87A93C60C0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066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而在本节课中，我们主要学习的是灰度变换的处理方法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由于灰度变换函数只对单个像素进行操作，所以算子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横坐标</a:t>
            </a:r>
            <a:r>
              <a:rPr lang="en-US" altLang="zh-CN" dirty="0"/>
              <a:t>r</a:t>
            </a:r>
            <a:r>
              <a:rPr lang="zh-CN" altLang="en-US" dirty="0"/>
              <a:t>是像素原来的灰度级，纵坐标</a:t>
            </a:r>
            <a:r>
              <a:rPr lang="en-US" altLang="zh-CN" dirty="0"/>
              <a:t>T(r)</a:t>
            </a:r>
            <a:r>
              <a:rPr lang="zh-CN" altLang="en-US" dirty="0"/>
              <a:t>是像素变换后的灰度级，对比拉伸函数 （左下角：）在灰度级为</a:t>
            </a:r>
            <a:r>
              <a:rPr lang="en-US" altLang="zh-CN" dirty="0"/>
              <a:t>k</a:t>
            </a:r>
            <a:r>
              <a:rPr lang="zh-CN" altLang="en-US" dirty="0"/>
              <a:t>以下，较暗的像素拉的更暗，（右上角）把较亮的像素拉的更亮。</a:t>
            </a:r>
            <a:r>
              <a:rPr lang="en-US" altLang="zh-CN" dirty="0"/>
              <a:t>photoshop</a:t>
            </a:r>
            <a:r>
              <a:rPr lang="zh-CN" altLang="en-US" dirty="0"/>
              <a:t>打开一下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  <a:r>
              <a:rPr lang="en-US" altLang="zh-CN" dirty="0"/>
              <a:t>3.8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  <a:r>
              <a:rPr lang="en-US" altLang="zh-CN" dirty="0"/>
              <a:t>3.9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  <a:r>
              <a:rPr lang="en-US" altLang="zh-CN" dirty="0"/>
              <a:t>3.10c </a:t>
            </a:r>
            <a:r>
              <a:rPr lang="zh-CN" altLang="en-US" dirty="0"/>
              <a:t>突出对比度，参见本子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  <a:r>
              <a:rPr lang="en-US" altLang="zh-CN" dirty="0"/>
              <a:t>3.10d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B</a:t>
            </a:r>
            <a:r>
              <a:rPr lang="zh-CN" altLang="en-US" dirty="0"/>
              <a:t>这个区间的灰度，其它灰度都变暗了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可以展示一下手机相册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共计</a:t>
            </a:r>
            <a:r>
              <a:rPr lang="en-US" altLang="zh-CN" dirty="0"/>
              <a:t>57</a:t>
            </a:r>
            <a:r>
              <a:rPr lang="zh-CN" altLang="en-US" dirty="0"/>
              <a:t>个像素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5932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87290-0D39-CA35-5768-65A2F0A2C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298E03-BACB-67F4-B808-0EA098B13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C8B383-F4DB-B937-7E48-1165B1658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比较是不公平的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6D9979-CB69-F651-D3A4-44331A7176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50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rgbClr val="FF9900"/>
                </a:solidFill>
              </a:rPr>
              <a:t>应用</a:t>
            </a:r>
            <a:r>
              <a:rPr lang="zh-CN" altLang="en-US" sz="1200" b="1" dirty="0"/>
              <a:t>：显示、打印、印刷、识别、分析等。</a:t>
            </a:r>
            <a:endParaRPr lang="en-US" altLang="zh-CN" sz="1200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/>
              <a:t>噪声去除、边缘增强、对比度提高、亮度增加、改善颜色效果、改善灰度层次等。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/>
              <a:t>— </a:t>
            </a:r>
            <a:r>
              <a:rPr lang="zh-CN" altLang="en-US" sz="1200" b="1" dirty="0">
                <a:solidFill>
                  <a:srgbClr val="0000FF"/>
                </a:solidFill>
              </a:rPr>
              <a:t>通常与改善视觉效果一致</a:t>
            </a:r>
            <a:r>
              <a:rPr lang="zh-CN" altLang="en-US" sz="1200" b="1" dirty="0"/>
              <a:t>。</a:t>
            </a:r>
          </a:p>
          <a:p>
            <a:pPr lvl="1"/>
            <a:r>
              <a:rPr lang="zh-CN" altLang="en-US" sz="2600" dirty="0"/>
              <a:t>当以</a:t>
            </a:r>
            <a:r>
              <a:rPr lang="zh-CN" altLang="en-US" sz="2600" dirty="0">
                <a:solidFill>
                  <a:srgbClr val="0000FF"/>
                </a:solidFill>
              </a:rPr>
              <a:t>人类视觉解释</a:t>
            </a:r>
            <a:r>
              <a:rPr lang="zh-CN" altLang="en-US" sz="2600" dirty="0"/>
              <a:t>为目的时，依据观察者的主观判断作为图像质量评价标准；</a:t>
            </a:r>
            <a:endParaRPr lang="en-US" altLang="zh-CN" sz="2600" dirty="0"/>
          </a:p>
          <a:p>
            <a:pPr lvl="1"/>
            <a:r>
              <a:rPr lang="zh-CN" altLang="en-US" sz="2600" dirty="0"/>
              <a:t>当以</a:t>
            </a:r>
            <a:r>
              <a:rPr lang="zh-CN" altLang="en-US" sz="2600" dirty="0">
                <a:solidFill>
                  <a:srgbClr val="0000FF"/>
                </a:solidFill>
              </a:rPr>
              <a:t>机器识别</a:t>
            </a:r>
            <a:r>
              <a:rPr lang="zh-CN" altLang="en-US" sz="2600" dirty="0"/>
              <a:t>为目的时，依据是否有助于机器识别作为图像质量评价标准。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342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由于每个数字图像的大小不一样，像素的个数也不一样，用这样的直方图定义比较所有的数字图像显然是不公平的，因此要针对图像的像素数目与图像大小进行归一化。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BB4A9-B4A0-9D0D-10FD-2C8C3792D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26F930E-D6FC-0BC8-225D-1E73D59BA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A581E1-C267-602D-1AF0-8766F008F7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716C81-58E2-C5A6-AFAD-4D9FE93E1B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61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Times New Roman" panose="02020603050405020304" pitchFamily="18" charset="0"/>
                <a:ea typeface="+mn-ea"/>
              </a:rPr>
              <a:t>图像各像素的灰度值是具有二维位置信息的，而直方图只统计某一灰度值的像素有多少，占全部像素的比例是多少，而对那些具有同一灰度的像素在图像中占什么位置则一无所知，不同图像可能具有同样的直方图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1071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/>
              <a:t>Integral histogram: H(</a:t>
            </a:r>
            <a:r>
              <a:rPr lang="en-US" altLang="zh-CN" sz="1200" b="1" dirty="0" err="1"/>
              <a:t>x,y</a:t>
            </a:r>
            <a:r>
              <a:rPr lang="en-US" altLang="zh-CN" sz="1200" b="1" dirty="0"/>
              <a:t>) represent the histogram of a window whose right-bottom corner is (</a:t>
            </a:r>
            <a:r>
              <a:rPr lang="en-US" altLang="zh-CN" sz="1200" b="1" dirty="0" err="1"/>
              <a:t>x,y</a:t>
            </a:r>
            <a:r>
              <a:rPr lang="en-US" altLang="zh-CN" sz="1200" b="1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7884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/>
              <a:t>不同图像可能具有同样的直方图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0450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/>
              <a:t>不同图像可能具有同样的直方图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749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/>
              <a:t>不同图像可能具有同样的直方图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9765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/>
              <a:t>不同图像可能具有同样的直方图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2469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由直方图可看出图像的整体性质。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716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1200" b="1" dirty="0">
                <a:solidFill>
                  <a:srgbClr val="0000FF"/>
                </a:solidFill>
              </a:rPr>
              <a:t>改变直方图的形状对图像产生对应的影响。</a:t>
            </a:r>
            <a:endParaRPr lang="en-US" altLang="zh-CN" sz="1200" b="1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he-IL" b="1" dirty="0"/>
              <a:t>Image Enhancement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he-IL" b="1" dirty="0"/>
              <a:t>Histogram equalization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he-IL" b="1" dirty="0"/>
              <a:t>Histogram stretching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he-IL" b="1" dirty="0"/>
              <a:t>Histogram matching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0085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70A370-174A-4255-88DD-8AA79AA4C601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9721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75C96-EF6E-40C4-B8E9-F87A93C60C09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2968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算子</a:t>
            </a:r>
            <a:r>
              <a:rPr lang="en-US" altLang="zh-CN" dirty="0"/>
              <a:t>T</a:t>
            </a:r>
            <a:r>
              <a:rPr lang="zh-CN" altLang="en-US" dirty="0"/>
              <a:t>要满足两个条件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意味着原来暗的部分在直方图处理以后也是相对较暗的部分，</a:t>
            </a:r>
            <a:endParaRPr lang="en-US" altLang="zh-CN" dirty="0"/>
          </a:p>
          <a:p>
            <a:r>
              <a:rPr lang="zh-CN" altLang="en-US" dirty="0"/>
              <a:t>亮的部分在直方图处理以后也是相对较亮的部分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（解释完理论部分之后）因为直方图是离散的，所以（</a:t>
            </a:r>
            <a:r>
              <a:rPr lang="en-US" altLang="zh-CN" dirty="0"/>
              <a:t>3-11</a:t>
            </a:r>
            <a:r>
              <a:rPr lang="zh-CN" altLang="en-US" dirty="0"/>
              <a:t>）可以转换成为离散的形式（</a:t>
            </a:r>
            <a:r>
              <a:rPr lang="en-US" altLang="zh-CN" dirty="0"/>
              <a:t>3-15</a:t>
            </a:r>
            <a:r>
              <a:rPr lang="zh-CN" altLang="en-US" dirty="0"/>
              <a:t>），</a:t>
            </a:r>
          </a:p>
          <a:p>
            <a:r>
              <a:rPr lang="zh-CN" altLang="en-US" dirty="0"/>
              <a:t>也就意味着直方图均衡化后是我原图有个灰度级</a:t>
            </a:r>
            <a:r>
              <a:rPr lang="en-US" altLang="zh-CN" dirty="0"/>
              <a:t>rk</a:t>
            </a:r>
            <a:r>
              <a:rPr lang="zh-CN" altLang="en-US" dirty="0"/>
              <a:t>，经过变换后，它会变成什么样的灰度级？是所有比</a:t>
            </a:r>
            <a:r>
              <a:rPr lang="en-US" altLang="zh-CN" dirty="0"/>
              <a:t>rk</a:t>
            </a:r>
            <a:r>
              <a:rPr lang="zh-CN" altLang="en-US" dirty="0"/>
              <a:t>颜色深的像素个数在所有像素中的一个比值之和，（因为</a:t>
            </a:r>
            <a:r>
              <a:rPr lang="en-US" altLang="zh-CN" dirty="0"/>
              <a:t>0</a:t>
            </a:r>
            <a:r>
              <a:rPr lang="zh-CN" altLang="en-US" dirty="0"/>
              <a:t>是黑色，</a:t>
            </a:r>
            <a:r>
              <a:rPr lang="en-US" altLang="zh-CN" dirty="0"/>
              <a:t>pr</a:t>
            </a:r>
            <a:r>
              <a:rPr lang="zh-CN" altLang="en-US" dirty="0"/>
              <a:t>是归一化后的比值）在所有灰度级中大概所处的位置。</a:t>
            </a:r>
          </a:p>
          <a:p>
            <a:endParaRPr lang="zh-CN" altLang="en-US" dirty="0"/>
          </a:p>
          <a:p>
            <a:r>
              <a:rPr lang="zh-CN" altLang="en-US" dirty="0"/>
              <a:t>那这样的函数满足我们之前要求的两个条件嘛？因为</a:t>
            </a:r>
            <a:r>
              <a:rPr lang="en-US" altLang="zh-CN" dirty="0"/>
              <a:t>T</a:t>
            </a:r>
            <a:r>
              <a:rPr lang="zh-CN" altLang="en-US" dirty="0"/>
              <a:t>是累积的函数，所以</a:t>
            </a:r>
            <a:r>
              <a:rPr lang="en-US" altLang="zh-CN" dirty="0"/>
              <a:t>T</a:t>
            </a:r>
            <a:r>
              <a:rPr lang="zh-CN" altLang="en-US" dirty="0"/>
              <a:t>是单调递增的；所有概率</a:t>
            </a:r>
            <a:r>
              <a:rPr lang="en-US" altLang="zh-CN" dirty="0"/>
              <a:t>pr</a:t>
            </a:r>
            <a:r>
              <a:rPr lang="zh-CN" altLang="en-US" dirty="0"/>
              <a:t>求和为</a:t>
            </a:r>
            <a:r>
              <a:rPr lang="en-US" altLang="zh-CN" dirty="0"/>
              <a:t>1</a:t>
            </a:r>
            <a:r>
              <a:rPr lang="zh-CN" altLang="en-US" dirty="0"/>
              <a:t>，所以从</a:t>
            </a:r>
            <a:r>
              <a:rPr lang="en-US" altLang="zh-CN" dirty="0"/>
              <a:t>r</a:t>
            </a:r>
            <a:r>
              <a:rPr lang="zh-CN" altLang="en-US" dirty="0"/>
              <a:t>到</a:t>
            </a:r>
            <a:r>
              <a:rPr lang="en-US" altLang="zh-CN" dirty="0"/>
              <a:t>s</a:t>
            </a:r>
            <a:r>
              <a:rPr lang="zh-CN" altLang="en-US" dirty="0"/>
              <a:t>的转变，范围还是</a:t>
            </a:r>
            <a:r>
              <a:rPr lang="en-US" altLang="zh-CN" dirty="0"/>
              <a:t>L-1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因为在数字图像中用求和来近似积分，因此结果直方图并不是理想地等同的，智能等同个大概。接下来我们可以看一个例子。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</a:t>
            </a:r>
            <a:r>
              <a:rPr lang="en-US" altLang="zh-CN" dirty="0"/>
              <a:t>rk</a:t>
            </a:r>
            <a:r>
              <a:rPr lang="zh-CN" altLang="en-US" dirty="0"/>
              <a:t>是图像的灰度等级，</a:t>
            </a:r>
            <a:r>
              <a:rPr lang="en-US" altLang="zh-CN" dirty="0"/>
              <a:t>ro</a:t>
            </a:r>
            <a:r>
              <a:rPr lang="zh-CN" altLang="en-US" dirty="0"/>
              <a:t>是最深的黑色，</a:t>
            </a:r>
            <a:r>
              <a:rPr lang="en-US" altLang="zh-CN" dirty="0"/>
              <a:t>r1</a:t>
            </a:r>
            <a:r>
              <a:rPr lang="zh-CN" altLang="en-US" dirty="0"/>
              <a:t>颜色稍浅一些，</a:t>
            </a:r>
            <a:r>
              <a:rPr lang="en-US" altLang="zh-CN" dirty="0"/>
              <a:t>r2</a:t>
            </a:r>
            <a:r>
              <a:rPr lang="zh-CN" altLang="en-US" dirty="0"/>
              <a:t>再浅一些。。。直到</a:t>
            </a:r>
            <a:r>
              <a:rPr lang="en-US" altLang="zh-CN" dirty="0"/>
              <a:t>r7</a:t>
            </a:r>
            <a:r>
              <a:rPr lang="zh-CN" altLang="en-US" dirty="0"/>
              <a:t>纯白色；</a:t>
            </a:r>
          </a:p>
          <a:p>
            <a:r>
              <a:rPr lang="en-US" altLang="zh-CN" dirty="0"/>
              <a:t>nk</a:t>
            </a:r>
            <a:r>
              <a:rPr lang="zh-CN" altLang="en-US" dirty="0"/>
              <a:t>是在这个数字图像中，处在这个灰度等级的像素个数有多少个。从</a:t>
            </a:r>
            <a:r>
              <a:rPr lang="en-US" altLang="zh-CN" dirty="0"/>
              <a:t>n0 n1 </a:t>
            </a:r>
            <a:r>
              <a:rPr lang="zh-CN" altLang="en-US" dirty="0"/>
              <a:t>直到</a:t>
            </a:r>
            <a:r>
              <a:rPr lang="en-US" altLang="zh-CN" dirty="0"/>
              <a:t>n7</a:t>
            </a:r>
            <a:r>
              <a:rPr lang="zh-CN" altLang="en-US" dirty="0"/>
              <a:t>总计为像素的总个数</a:t>
            </a:r>
            <a:r>
              <a:rPr lang="en-US" altLang="zh-CN" dirty="0"/>
              <a:t>4096</a:t>
            </a:r>
            <a:r>
              <a:rPr lang="zh-CN" altLang="en-US" dirty="0"/>
              <a:t>个，</a:t>
            </a:r>
            <a:r>
              <a:rPr lang="en-US" altLang="zh-CN" dirty="0"/>
              <a:t>pr</a:t>
            </a:r>
            <a:r>
              <a:rPr lang="zh-CN" altLang="en-US" dirty="0"/>
              <a:t>是灰度的占比。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B9ECEC-B481-42BC-8037-8292132B53A8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2839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如果有可能的话展示一下</a:t>
            </a:r>
            <a:r>
              <a:rPr lang="en-US" altLang="zh-CN" dirty="0"/>
              <a:t>photoshop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75C96-EF6E-40C4-B8E9-F87A93C60C09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7450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复习下直方图均衡化，</a:t>
            </a:r>
          </a:p>
          <a:p>
            <a:r>
              <a:rPr lang="zh-CN" altLang="en-US" dirty="0"/>
              <a:t>但有的时候，我们又希望变换后的图像的直方图不再是一个比较均衡的分布，而是已经给定的直方图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68C4EA-03A8-4BC6-90E8-F0D1010FF57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954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2341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不同的映射关系，会产生不同的规定化结果。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0009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后向映射是规定累积直方图向原始累积直方图找对应关系。很多情况下，后向映射所产生的误差要远小于单映射所产生的误差。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0535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后向映射是规定累积直方图向原始累积直方图找对应关系。很多情况下，后向映射所产生的误差要远小于单映射所产生的误差。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5299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AE5FB-5580-4FBE-2D8B-9097FCF1C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F8CE68-FA9A-29EC-80B4-884659EE9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D5851-1609-891D-06B5-2AE5ABF23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0.1</a:t>
            </a:r>
            <a:r>
              <a:rPr lang="zh-CN" altLang="en-US" dirty="0"/>
              <a:t>不能映射到</a:t>
            </a:r>
            <a:r>
              <a:rPr lang="en-US" altLang="zh-CN" dirty="0"/>
              <a:t>0</a:t>
            </a:r>
            <a:r>
              <a:rPr lang="zh-CN" altLang="en-US" dirty="0"/>
              <a:t>，因为</a:t>
            </a:r>
            <a:r>
              <a:rPr lang="en-US" altLang="zh-CN" dirty="0"/>
              <a:t>0</a:t>
            </a:r>
            <a:r>
              <a:rPr lang="zh-CN" altLang="en-US" dirty="0"/>
              <a:t>什么都没有，所以映射到</a:t>
            </a:r>
            <a:r>
              <a:rPr lang="en-US" altLang="zh-CN" dirty="0"/>
              <a:t>0.3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因为</a:t>
            </a:r>
            <a:r>
              <a:rPr lang="en-US" altLang="zh-CN" dirty="0"/>
              <a:t>0.5</a:t>
            </a:r>
            <a:r>
              <a:rPr lang="zh-CN" altLang="en-US" dirty="0"/>
              <a:t>并不能直接在规定累计直方图中找到，</a:t>
            </a:r>
            <a:r>
              <a:rPr lang="en-US" altLang="zh-CN" dirty="0"/>
              <a:t>0.5</a:t>
            </a:r>
            <a:r>
              <a:rPr lang="zh-CN" altLang="en-US" dirty="0"/>
              <a:t>与</a:t>
            </a:r>
            <a:r>
              <a:rPr lang="en-US" altLang="zh-CN" dirty="0"/>
              <a:t>0.3</a:t>
            </a:r>
            <a:r>
              <a:rPr lang="zh-CN" altLang="en-US" dirty="0"/>
              <a:t>近，比</a:t>
            </a:r>
            <a:r>
              <a:rPr lang="en-US" altLang="zh-CN" dirty="0"/>
              <a:t>0.75</a:t>
            </a:r>
            <a:r>
              <a:rPr lang="zh-CN" altLang="en-US" dirty="0"/>
              <a:t>远；</a:t>
            </a:r>
            <a:endParaRPr lang="en-US" altLang="zh-CN" dirty="0"/>
          </a:p>
          <a:p>
            <a:r>
              <a:rPr lang="zh-CN" altLang="en-US" dirty="0"/>
              <a:t>同理</a:t>
            </a:r>
            <a:r>
              <a:rPr lang="en-US" altLang="zh-CN" dirty="0"/>
              <a:t>0.85</a:t>
            </a:r>
            <a:r>
              <a:rPr lang="zh-CN" altLang="en-US" dirty="0"/>
              <a:t>与</a:t>
            </a:r>
            <a:r>
              <a:rPr lang="en-US" altLang="zh-CN" dirty="0"/>
              <a:t>0.75</a:t>
            </a:r>
            <a:r>
              <a:rPr lang="zh-CN" altLang="en-US" dirty="0"/>
              <a:t>近，与</a:t>
            </a:r>
            <a:r>
              <a:rPr lang="en-US" altLang="zh-CN" dirty="0"/>
              <a:t>1</a:t>
            </a:r>
            <a:r>
              <a:rPr lang="zh-CN" altLang="en-US" dirty="0"/>
              <a:t>远，映射到</a:t>
            </a:r>
            <a:r>
              <a:rPr lang="en-US" altLang="zh-CN" dirty="0"/>
              <a:t>0.75</a:t>
            </a:r>
            <a:r>
              <a:rPr lang="zh-CN" altLang="en-US" dirty="0"/>
              <a:t>；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9CEA6-37BB-9C0C-4A07-375716FA62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6643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0539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2AC5F-7F30-71F0-4884-289F022C1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BAE0CA-5A23-18DB-B1D6-E67FC5D66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F9C47-E357-A45A-D5D0-A2840EE13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5524C-8E6F-E013-789A-A0E3B67242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8842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515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357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47C24B-77B7-43AD-A285-872ADD0DC54D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208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D503-E512-8B8E-9332-B24A3ED61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C5C83E6B-01E2-0CF5-A2C6-74D1C25006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47C24B-77B7-43AD-A285-872ADD0DC54D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02021974-FE39-B1B8-D1CF-A034F40655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022227F9-3913-2B22-4CAB-B8C112B203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204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在之前的学习过程中，我们已经知道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mp.dit.ie/bmacnamee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B7F91"/>
          </a:solidFill>
        </p:spPr>
        <p:txBody>
          <a:bodyPr/>
          <a:lstStyle>
            <a:lvl1pPr>
              <a:defRPr sz="4000" baseline="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lnSpc>
                <a:spcPct val="120000"/>
              </a:lnSpc>
              <a:buClr>
                <a:srgbClr val="053E49"/>
              </a:buClr>
              <a:buFont typeface="Wingdings 2" panose="05020102010507070707" pitchFamily="18" charset="2"/>
              <a:buChar char=""/>
              <a:defRPr sz="2600" b="1" baseline="0">
                <a:latin typeface="Centaur" panose="02030504050205020304" pitchFamily="18" charset="0"/>
              </a:defRPr>
            </a:lvl1pPr>
            <a:lvl2pPr>
              <a:lnSpc>
                <a:spcPct val="120000"/>
              </a:lnSpc>
              <a:defRPr sz="2400" b="1" baseline="0">
                <a:latin typeface="Centaur" panose="02030504050205020304" pitchFamily="18" charset="0"/>
              </a:defRPr>
            </a:lvl2pPr>
            <a:lvl3pPr>
              <a:lnSpc>
                <a:spcPct val="120000"/>
              </a:lnSpc>
              <a:defRPr sz="2200" b="1" baseline="0">
                <a:latin typeface="Centaur" panose="02030504050205020304" pitchFamily="18" charset="0"/>
              </a:defRPr>
            </a:lvl3pPr>
            <a:lvl4pPr>
              <a:lnSpc>
                <a:spcPct val="120000"/>
              </a:lnSpc>
              <a:defRPr b="1" baseline="0">
                <a:latin typeface="Centaur" panose="02030504050205020304" pitchFamily="18" charset="0"/>
              </a:defRPr>
            </a:lvl4pPr>
            <a:lvl5pPr>
              <a:lnSpc>
                <a:spcPct val="120000"/>
              </a:lnSpc>
              <a:defRPr b="1">
                <a:latin typeface="Centaur" panose="02030504050205020304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6" y="6331458"/>
            <a:ext cx="694944" cy="5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82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52539"/>
            <a:ext cx="7886700" cy="1731961"/>
          </a:xfrm>
          <a:solidFill>
            <a:srgbClr val="2B7F91"/>
          </a:solidFill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102101"/>
            <a:ext cx="7886700" cy="2146299"/>
          </a:xfrm>
        </p:spPr>
        <p:txBody>
          <a:bodyPr/>
          <a:lstStyle>
            <a:lvl1pPr marL="0" indent="0">
              <a:buNone/>
              <a:defRPr sz="2800">
                <a:latin typeface="Centaur" panose="02030504050205020304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4227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B7F91"/>
          </a:solidFill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5524500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  <a:lvl2pPr>
              <a:defRPr>
                <a:latin typeface="Bell MT" panose="02020503060305020303" pitchFamily="18" charset="0"/>
              </a:defRPr>
            </a:lvl2pPr>
            <a:lvl3pPr>
              <a:defRPr>
                <a:latin typeface="Bell MT" panose="02020503060305020303" pitchFamily="18" charset="0"/>
              </a:defRPr>
            </a:lvl3pPr>
            <a:lvl4pPr>
              <a:defRPr>
                <a:latin typeface="Bell MT" panose="02020503060305020303" pitchFamily="18" charset="0"/>
              </a:defRPr>
            </a:lvl4pPr>
            <a:lvl5pPr>
              <a:defRPr>
                <a:latin typeface="Bell MT" panose="02020503060305020303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5524500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  <a:lvl2pPr>
              <a:defRPr>
                <a:latin typeface="Bell MT" panose="02020503060305020303" pitchFamily="18" charset="0"/>
              </a:defRPr>
            </a:lvl2pPr>
            <a:lvl3pPr>
              <a:defRPr>
                <a:latin typeface="Bell MT" panose="02020503060305020303" pitchFamily="18" charset="0"/>
              </a:defRPr>
            </a:lvl3pPr>
            <a:lvl4pPr>
              <a:defRPr>
                <a:latin typeface="Bell MT" panose="02020503060305020303" pitchFamily="18" charset="0"/>
              </a:defRPr>
            </a:lvl4pPr>
            <a:lvl5pPr>
              <a:defRPr>
                <a:latin typeface="Bell MT" panose="02020503060305020303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273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5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94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4400550"/>
            <a:ext cx="6400800" cy="123825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0" y="6465888"/>
            <a:ext cx="9144000" cy="39211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Course Website: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hlinkClick r:id="rId2"/>
              </a:rPr>
              <a:t>http://www.comp.dit.ie/bmacnamee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0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B7F91"/>
          </a:solidFill>
        </p:spPr>
        <p:txBody>
          <a:bodyPr/>
          <a:lstStyle>
            <a:lvl1pPr>
              <a:defRPr b="0" i="0" baseline="0">
                <a:ea typeface="黑体" pitchFamily="2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lnSpc>
                <a:spcPct val="120000"/>
              </a:lnSpc>
              <a:buClr>
                <a:srgbClr val="053E49"/>
              </a:buClr>
              <a:buFont typeface="Wingdings 2" panose="05020102010507070707" pitchFamily="18" charset="2"/>
              <a:buChar char=""/>
              <a:defRPr sz="2600">
                <a:latin typeface="Garamond" panose="02020404030301010803" pitchFamily="18" charset="0"/>
              </a:defRPr>
            </a:lvl1pPr>
            <a:lvl2pPr>
              <a:lnSpc>
                <a:spcPct val="120000"/>
              </a:lnSpc>
              <a:defRPr sz="2400">
                <a:latin typeface="Garamond" panose="02020404030301010803" pitchFamily="18" charset="0"/>
              </a:defRPr>
            </a:lvl2pPr>
            <a:lvl3pPr>
              <a:lnSpc>
                <a:spcPct val="120000"/>
              </a:lnSpc>
              <a:defRPr sz="2200">
                <a:latin typeface="Garamond" panose="02020404030301010803" pitchFamily="18" charset="0"/>
              </a:defRPr>
            </a:lvl3pPr>
            <a:lvl4pPr>
              <a:lnSpc>
                <a:spcPct val="120000"/>
              </a:lnSpc>
              <a:defRPr>
                <a:latin typeface="Garamond" panose="02020404030301010803" pitchFamily="18" charset="0"/>
              </a:defRPr>
            </a:lvl4pPr>
            <a:lvl5pPr>
              <a:lnSpc>
                <a:spcPct val="120000"/>
              </a:lnSpc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6" y="6331458"/>
            <a:ext cx="694944" cy="5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09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52539"/>
            <a:ext cx="7886700" cy="1731961"/>
          </a:xfrm>
          <a:solidFill>
            <a:srgbClr val="2B7F91"/>
          </a:solidFill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102101"/>
            <a:ext cx="7886700" cy="2146299"/>
          </a:xfrm>
        </p:spPr>
        <p:txBody>
          <a:bodyPr/>
          <a:lstStyle>
            <a:lvl1pPr marL="0" indent="0">
              <a:buNone/>
              <a:defRPr sz="2800">
                <a:latin typeface="Centaur" panose="02030504050205020304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9014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B7F91"/>
          </a:solidFill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5524500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  <a:lvl2pPr>
              <a:defRPr>
                <a:latin typeface="Bell MT" panose="02020503060305020303" pitchFamily="18" charset="0"/>
              </a:defRPr>
            </a:lvl2pPr>
            <a:lvl3pPr>
              <a:defRPr>
                <a:latin typeface="Bell MT" panose="02020503060305020303" pitchFamily="18" charset="0"/>
              </a:defRPr>
            </a:lvl3pPr>
            <a:lvl4pPr>
              <a:defRPr>
                <a:latin typeface="Bell MT" panose="02020503060305020303" pitchFamily="18" charset="0"/>
              </a:defRPr>
            </a:lvl4pPr>
            <a:lvl5pPr>
              <a:defRPr>
                <a:latin typeface="Bell MT" panose="02020503060305020303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5524500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  <a:lvl2pPr>
              <a:defRPr>
                <a:latin typeface="Bell MT" panose="02020503060305020303" pitchFamily="18" charset="0"/>
              </a:defRPr>
            </a:lvl2pPr>
            <a:lvl3pPr>
              <a:defRPr>
                <a:latin typeface="Bell MT" panose="02020503060305020303" pitchFamily="18" charset="0"/>
              </a:defRPr>
            </a:lvl3pPr>
            <a:lvl4pPr>
              <a:defRPr>
                <a:latin typeface="Bell MT" panose="02020503060305020303" pitchFamily="18" charset="0"/>
              </a:defRPr>
            </a:lvl4pPr>
            <a:lvl5pPr>
              <a:defRPr>
                <a:latin typeface="Bell MT" panose="02020503060305020303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217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3682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8389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5863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91130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77859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6649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18400" y="0"/>
            <a:ext cx="1625600" cy="6858000"/>
          </a:xfrm>
          <a:solidFill>
            <a:srgbClr val="053E49"/>
          </a:solidFill>
          <a:ln>
            <a:solidFill>
              <a:srgbClr val="2B7F91"/>
            </a:solidFill>
          </a:ln>
        </p:spPr>
        <p:txBody>
          <a:bodyPr vert="eaVert" anchor="ctr" anchorCtr="1"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0"/>
            <a:ext cx="6591300" cy="6858000"/>
          </a:xfrm>
        </p:spPr>
        <p:txBody>
          <a:bodyPr vert="horz"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70227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0" y="1905000"/>
            <a:ext cx="342900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0" y="4038600"/>
            <a:ext cx="342900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294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E6F348-9915-4017-A0AF-D71F2F0A1724}" type="slidenum">
              <a:rPr kumimoji="0" lang="he-IL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132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609600"/>
            <a:ext cx="623368" cy="5867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eaVert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988" y="738395"/>
            <a:ext cx="598544" cy="5560820"/>
          </a:xfrm>
        </p:spPr>
        <p:txBody>
          <a:bodyPr vert="eaVert" anchor="ctr" anchorCtr="0">
            <a:noAutofit/>
          </a:bodyPr>
          <a:lstStyle>
            <a:lvl1pPr algn="l">
              <a:buNone/>
              <a:defRPr sz="2600" b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内容占位符 19"/>
          <p:cNvSpPr>
            <a:spLocks noGrp="1"/>
          </p:cNvSpPr>
          <p:nvPr>
            <p:ph sz="quarter" idx="1"/>
          </p:nvPr>
        </p:nvSpPr>
        <p:spPr>
          <a:xfrm>
            <a:off x="928168" y="622571"/>
            <a:ext cx="7892304" cy="573228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  <p:sp>
        <p:nvSpPr>
          <p:cNvPr id="10" name="椭圆 9"/>
          <p:cNvSpPr/>
          <p:nvPr/>
        </p:nvSpPr>
        <p:spPr>
          <a:xfrm>
            <a:off x="827584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22072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rgbClr val="2B7F9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0820CF-B880-4189-942D-D702A7CBA730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2025/2/19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903784" y="312737"/>
            <a:ext cx="457200" cy="4413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8CADAE">
                    <a:shade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CADAE">
                  <a:shade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415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7724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EECE3-0FF8-4872-BCF6-0E17DA0B8783}" type="slidenum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299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7A41D-5AE0-4EAA-A7E8-7C0053093877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0"/>
            <a:ext cx="657225" cy="1228725"/>
          </a:xfrm>
          <a:prstGeom prst="rect">
            <a:avLst/>
          </a:prstGeom>
          <a:solidFill>
            <a:srgbClr val="053E49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fld id="{6D13C176-406F-4B1A-BA78-656BAB1AA59F}" type="slidenum">
              <a:rPr lang="en-US" altLang="zh-CN" smtClean="0">
                <a:solidFill>
                  <a:srgbClr val="FFFFFF"/>
                </a:solidFill>
                <a:ea typeface="宋体" panose="02010600030101010101" pitchFamily="2" charset="-122"/>
              </a:rPr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altLang="zh-CN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923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r" rtl="0" fontAlgn="base">
        <a:spcBef>
          <a:spcPct val="0"/>
        </a:spcBef>
        <a:spcAft>
          <a:spcPct val="0"/>
        </a:spcAft>
        <a:defRPr sz="4000" kern="1200" baseline="0">
          <a:solidFill>
            <a:schemeClr val="bg1"/>
          </a:solidFill>
          <a:latin typeface="+mj-lt"/>
          <a:ea typeface="黑体" pitchFamily="2" charset="-122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2pPr>
      <a:lvl3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3pPr>
      <a:lvl4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4pPr>
      <a:lvl5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27088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35075" indent="-228600" algn="l" rtl="0" fontAlgn="base">
        <a:spcBef>
          <a:spcPct val="20000"/>
        </a:spcBef>
        <a:spcAft>
          <a:spcPct val="0"/>
        </a:spcAft>
        <a:buChar char="•"/>
        <a:defRPr sz="2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4306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0"/>
            <a:ext cx="657225" cy="1228725"/>
          </a:xfrm>
          <a:prstGeom prst="rect">
            <a:avLst/>
          </a:prstGeom>
          <a:solidFill>
            <a:srgbClr val="053E49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13C176-406F-4B1A-BA78-656BAB1AA59F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69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txStyles>
    <p:titleStyle>
      <a:lvl1pPr algn="r" rtl="0" fontAlgn="base"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2pPr>
      <a:lvl3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3pPr>
      <a:lvl4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4pPr>
      <a:lvl5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27088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35075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4306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jpg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11" Type="http://schemas.openxmlformats.org/officeDocument/2006/relationships/image" Target="../media/image3.jpeg"/><Relationship Id="rId5" Type="http://schemas.openxmlformats.org/officeDocument/2006/relationships/image" Target="../media/image65.jpe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jpeg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83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eg"/><Relationship Id="rId5" Type="http://schemas.openxmlformats.org/officeDocument/2006/relationships/image" Target="../media/image6.GIF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83.png"/><Relationship Id="rId5" Type="http://schemas.openxmlformats.org/officeDocument/2006/relationships/image" Target="../media/image3.jpe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83.png"/><Relationship Id="rId5" Type="http://schemas.openxmlformats.org/officeDocument/2006/relationships/image" Target="../media/image3.jpeg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83.png"/><Relationship Id="rId5" Type="http://schemas.openxmlformats.org/officeDocument/2006/relationships/image" Target="../media/image3.jpeg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83.png"/><Relationship Id="rId5" Type="http://schemas.openxmlformats.org/officeDocument/2006/relationships/image" Target="../media/image3.jpe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83.png"/><Relationship Id="rId5" Type="http://schemas.openxmlformats.org/officeDocument/2006/relationships/image" Target="../media/image3.jpe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eg"/><Relationship Id="rId5" Type="http://schemas.openxmlformats.org/officeDocument/2006/relationships/image" Target="../media/image6.GIF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wmf"/><Relationship Id="rId11" Type="http://schemas.openxmlformats.org/officeDocument/2006/relationships/image" Target="../media/image3.jpe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4.wmf"/><Relationship Id="rId4" Type="http://schemas.openxmlformats.org/officeDocument/2006/relationships/image" Target="../media/image101.wmf"/><Relationship Id="rId9" Type="http://schemas.openxmlformats.org/officeDocument/2006/relationships/oleObject" Target="../embeddings/oleObject4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05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07.png"/><Relationship Id="rId7" Type="http://schemas.openxmlformats.org/officeDocument/2006/relationships/image" Target="../media/image109.w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7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13.wmf"/><Relationship Id="rId4" Type="http://schemas.openxmlformats.org/officeDocument/2006/relationships/image" Target="../media/image110.wmf"/><Relationship Id="rId9" Type="http://schemas.openxmlformats.org/officeDocument/2006/relationships/oleObject" Target="../embeddings/oleObject12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6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e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B22A830-B3B6-5FBB-5091-5A8F5C6FC6D6}"/>
              </a:ext>
            </a:extLst>
          </p:cNvPr>
          <p:cNvSpPr/>
          <p:nvPr/>
        </p:nvSpPr>
        <p:spPr>
          <a:xfrm>
            <a:off x="0" y="-26378"/>
            <a:ext cx="9144000" cy="494127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 26"/>
          <p:cNvGrpSpPr/>
          <p:nvPr/>
        </p:nvGrpSpPr>
        <p:grpSpPr>
          <a:xfrm>
            <a:off x="1309670" y="5886856"/>
            <a:ext cx="6986498" cy="738289"/>
            <a:chOff x="1584506" y="5896006"/>
            <a:chExt cx="6986498" cy="738289"/>
          </a:xfrm>
        </p:grpSpPr>
        <p:sp>
          <p:nvSpPr>
            <p:cNvPr id="20" name="副标题 2"/>
            <p:cNvSpPr txBox="1"/>
            <p:nvPr/>
          </p:nvSpPr>
          <p:spPr>
            <a:xfrm>
              <a:off x="1584506" y="5896006"/>
              <a:ext cx="6871855" cy="35426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00" b="1" dirty="0">
                  <a:solidFill>
                    <a:schemeClr val="accent2">
                      <a:lumMod val="75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南京信息工程大学</a:t>
              </a:r>
            </a:p>
          </p:txBody>
        </p:sp>
        <p:sp>
          <p:nvSpPr>
            <p:cNvPr id="24" name="副标题 2"/>
            <p:cNvSpPr txBox="1"/>
            <p:nvPr/>
          </p:nvSpPr>
          <p:spPr>
            <a:xfrm>
              <a:off x="1699149" y="6280028"/>
              <a:ext cx="6871855" cy="35426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00" dirty="0">
                  <a:solidFill>
                    <a:srgbClr val="3C6488"/>
                  </a:solidFill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</a:rPr>
                <a:t>Nanjing University of Information Science and Technology</a:t>
              </a:r>
              <a:endParaRPr lang="zh-CN" altLang="en-US" sz="1800" dirty="0">
                <a:solidFill>
                  <a:srgbClr val="3C6488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88900" y="1324819"/>
            <a:ext cx="9232900" cy="1223745"/>
          </a:xfrm>
          <a:solidFill>
            <a:schemeClr val="bg1">
              <a:alpha val="30000"/>
            </a:schemeClr>
          </a:solidFill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7200" b="1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1570" y="5414026"/>
            <a:ext cx="6871855" cy="795536"/>
          </a:xfrm>
          <a:noFill/>
        </p:spPr>
        <p:txBody>
          <a:bodyPr>
            <a:noAutofit/>
          </a:bodyPr>
          <a:lstStyle/>
          <a:p>
            <a:r>
              <a:rPr lang="zh-CN" altLang="en-US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第</a:t>
            </a:r>
            <a:r>
              <a:rPr lang="en-US" altLang="zh-CN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3</a:t>
            </a:r>
            <a:r>
              <a:rPr lang="zh-CN" altLang="en-US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章 </a:t>
            </a:r>
            <a:r>
              <a:rPr lang="en-US" altLang="zh-CN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- </a:t>
            </a:r>
            <a:r>
              <a:rPr lang="zh-CN" altLang="en-US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灰度变换与空间滤波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25" y="5535177"/>
            <a:ext cx="875116" cy="8559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CC9475D-32C0-0E06-6633-45250559F3F7}"/>
              </a:ext>
            </a:extLst>
          </p:cNvPr>
          <p:cNvSpPr/>
          <p:nvPr/>
        </p:nvSpPr>
        <p:spPr>
          <a:xfrm rot="2696006">
            <a:off x="3770155" y="3709790"/>
            <a:ext cx="1320759" cy="1320759"/>
          </a:xfrm>
          <a:prstGeom prst="rect">
            <a:avLst/>
          </a:prstGeom>
          <a:noFill/>
          <a:ln w="63500">
            <a:solidFill>
              <a:srgbClr val="FFE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369ACC4-DFCB-6ACC-B13D-76C51EB7064F}"/>
              </a:ext>
            </a:extLst>
          </p:cNvPr>
          <p:cNvSpPr/>
          <p:nvPr/>
        </p:nvSpPr>
        <p:spPr>
          <a:xfrm rot="2696006">
            <a:off x="3938998" y="3708437"/>
            <a:ext cx="1320759" cy="1320759"/>
          </a:xfrm>
          <a:prstGeom prst="rect">
            <a:avLst/>
          </a:prstGeom>
          <a:noFill/>
          <a:ln w="254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64FA87F-93DE-77E4-A3DE-9246DCA8CE28}"/>
              </a:ext>
            </a:extLst>
          </p:cNvPr>
          <p:cNvCxnSpPr>
            <a:cxnSpLocks/>
          </p:cNvCxnSpPr>
          <p:nvPr/>
        </p:nvCxnSpPr>
        <p:spPr>
          <a:xfrm flipH="1">
            <a:off x="0" y="4371869"/>
            <a:ext cx="317402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C3BE42-0010-5792-CD7E-BEF0F1464B8B}"/>
              </a:ext>
            </a:extLst>
          </p:cNvPr>
          <p:cNvCxnSpPr>
            <a:cxnSpLocks/>
          </p:cNvCxnSpPr>
          <p:nvPr/>
        </p:nvCxnSpPr>
        <p:spPr>
          <a:xfrm flipH="1">
            <a:off x="5882050" y="4371866"/>
            <a:ext cx="32619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A565EE4B-8DDF-1BE6-1DAB-25D3DF776065}"/>
              </a:ext>
            </a:extLst>
          </p:cNvPr>
          <p:cNvSpPr txBox="1">
            <a:spLocks/>
          </p:cNvSpPr>
          <p:nvPr/>
        </p:nvSpPr>
        <p:spPr>
          <a:xfrm>
            <a:off x="0" y="2658721"/>
            <a:ext cx="9144000" cy="66488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SimHei" charset="-122"/>
                <a:cs typeface="Times New Roman" panose="02020603050405020304" pitchFamily="18" charset="0"/>
              </a:rPr>
              <a:t>Digital Image Processing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SimHei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F3C5571-429D-C981-EC08-589C47B69105}"/>
              </a:ext>
            </a:extLst>
          </p:cNvPr>
          <p:cNvCxnSpPr>
            <a:cxnSpLocks/>
          </p:cNvCxnSpPr>
          <p:nvPr/>
        </p:nvCxnSpPr>
        <p:spPr>
          <a:xfrm flipH="1">
            <a:off x="0" y="4425735"/>
            <a:ext cx="31740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BF40FAA-8777-3FD1-C785-70B67C5B542F}"/>
              </a:ext>
            </a:extLst>
          </p:cNvPr>
          <p:cNvCxnSpPr>
            <a:cxnSpLocks/>
          </p:cNvCxnSpPr>
          <p:nvPr/>
        </p:nvCxnSpPr>
        <p:spPr>
          <a:xfrm flipH="1">
            <a:off x="5882050" y="4425732"/>
            <a:ext cx="32619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573611" y="1311605"/>
            <a:ext cx="1828800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图像增强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3141" y="2474375"/>
            <a:ext cx="1828800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00"/>
                </a:solidFill>
              </a:rPr>
              <a:t>空域增强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21663" y="3584674"/>
            <a:ext cx="1786880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邻域处理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013244" y="3584674"/>
            <a:ext cx="1219200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点处理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-36512" y="4806917"/>
            <a:ext cx="1692895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灰度级变换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771569" y="4806917"/>
            <a:ext cx="1702550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直方图处理</a:t>
            </a: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 flipH="1">
            <a:off x="3802483" y="1921205"/>
            <a:ext cx="1304528" cy="540916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H="1">
            <a:off x="2622844" y="3084073"/>
            <a:ext cx="675582" cy="50991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3946500" y="3065455"/>
            <a:ext cx="792087" cy="497558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 flipH="1">
            <a:off x="860596" y="4203583"/>
            <a:ext cx="1357706" cy="600291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3069581" y="4197317"/>
            <a:ext cx="1308966" cy="620767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5344840" y="4806917"/>
            <a:ext cx="1456928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空域滤波</a:t>
            </a:r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>
            <a:off x="2622844" y="4175938"/>
            <a:ext cx="0" cy="630523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30" name="Line 22"/>
          <p:cNvSpPr>
            <a:spLocks noChangeShapeType="1"/>
          </p:cNvSpPr>
          <p:nvPr/>
        </p:nvSpPr>
        <p:spPr bwMode="auto">
          <a:xfrm>
            <a:off x="4781225" y="4175938"/>
            <a:ext cx="1277894" cy="630523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529157" y="4806917"/>
            <a:ext cx="1702550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算术运算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2" name="Right Brace 31"/>
          <p:cNvSpPr/>
          <p:nvPr/>
        </p:nvSpPr>
        <p:spPr bwMode="auto">
          <a:xfrm rot="5400000">
            <a:off x="1538783" y="3912775"/>
            <a:ext cx="360040" cy="3510630"/>
          </a:xfrm>
          <a:prstGeom prst="rightBrace">
            <a:avLst/>
          </a:prstGeom>
          <a:noFill/>
          <a:ln w="50800" cap="flat" cmpd="sng" algn="ctr">
            <a:solidFill>
              <a:srgbClr val="053E4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0935" y="591966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单幅图像</a:t>
            </a:r>
          </a:p>
        </p:txBody>
      </p:sp>
      <p:sp>
        <p:nvSpPr>
          <p:cNvPr id="34" name="Right Brace 33"/>
          <p:cNvSpPr/>
          <p:nvPr/>
        </p:nvSpPr>
        <p:spPr bwMode="auto">
          <a:xfrm rot="5400000">
            <a:off x="4210633" y="4825561"/>
            <a:ext cx="360040" cy="1682107"/>
          </a:xfrm>
          <a:prstGeom prst="rightBrace">
            <a:avLst>
              <a:gd name="adj1" fmla="val 8332"/>
              <a:gd name="adj2" fmla="val 50000"/>
            </a:avLst>
          </a:prstGeom>
          <a:noFill/>
          <a:ln w="50800" cap="flat" cmpd="sng" algn="ctr">
            <a:solidFill>
              <a:srgbClr val="053E4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58467" y="591966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多幅图像</a:t>
            </a: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6853966" y="5961501"/>
            <a:ext cx="1463542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锐化处理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5004048" y="5961501"/>
            <a:ext cx="1443294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平滑处理</a:t>
            </a:r>
          </a:p>
        </p:txBody>
      </p:sp>
      <p:sp>
        <p:nvSpPr>
          <p:cNvPr id="38" name="Line 17"/>
          <p:cNvSpPr>
            <a:spLocks noChangeShapeType="1"/>
          </p:cNvSpPr>
          <p:nvPr/>
        </p:nvSpPr>
        <p:spPr bwMode="auto">
          <a:xfrm flipH="1">
            <a:off x="5674691" y="5413542"/>
            <a:ext cx="193453" cy="546961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39" name="Line 18"/>
          <p:cNvSpPr>
            <a:spLocks noChangeShapeType="1"/>
          </p:cNvSpPr>
          <p:nvPr/>
        </p:nvSpPr>
        <p:spPr bwMode="auto">
          <a:xfrm>
            <a:off x="6374986" y="5413542"/>
            <a:ext cx="1221350" cy="546961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74691" y="1921204"/>
            <a:ext cx="3473160" cy="2273070"/>
            <a:chOff x="5674691" y="1921204"/>
            <a:chExt cx="3473160" cy="2273070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6532702" y="2474375"/>
              <a:ext cx="1828800" cy="6096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solidFill>
                    <a:schemeClr val="bg1"/>
                  </a:solidFill>
                </a:rPr>
                <a:t>频域增强</a:t>
              </a: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6059119" y="1921204"/>
              <a:ext cx="1487780" cy="549767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solidFill>
                  <a:schemeClr val="bg1"/>
                </a:solidFill>
              </a:endParaRPr>
            </a:p>
          </p:txBody>
        </p:sp>
        <p:sp>
          <p:nvSpPr>
            <p:cNvPr id="40" name="Rectangle 9"/>
            <p:cNvSpPr>
              <a:spLocks noChangeArrowheads="1"/>
            </p:cNvSpPr>
            <p:nvPr/>
          </p:nvSpPr>
          <p:spPr bwMode="auto">
            <a:xfrm>
              <a:off x="8265491" y="3584674"/>
              <a:ext cx="882360" cy="6096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solidFill>
                    <a:schemeClr val="bg1"/>
                  </a:solidFill>
                </a:rPr>
                <a:t>带通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eaLnBrk="1" hangingPunct="1"/>
              <a:r>
                <a:rPr lang="zh-CN" altLang="en-US" dirty="0">
                  <a:solidFill>
                    <a:schemeClr val="bg1"/>
                  </a:solidFill>
                </a:rPr>
                <a:t>（带阻）</a:t>
              </a:r>
            </a:p>
          </p:txBody>
        </p:sp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6970091" y="3584674"/>
              <a:ext cx="1143000" cy="6096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solidFill>
                    <a:schemeClr val="bg1"/>
                  </a:solidFill>
                </a:rPr>
                <a:t>低通</a:t>
              </a:r>
            </a:p>
          </p:txBody>
        </p:sp>
        <p:sp>
          <p:nvSpPr>
            <p:cNvPr id="42" name="Rectangle 11"/>
            <p:cNvSpPr>
              <a:spLocks noChangeArrowheads="1"/>
            </p:cNvSpPr>
            <p:nvPr/>
          </p:nvSpPr>
          <p:spPr bwMode="auto">
            <a:xfrm>
              <a:off x="5674691" y="3584674"/>
              <a:ext cx="1143000" cy="6096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solidFill>
                    <a:schemeClr val="bg1"/>
                  </a:solidFill>
                </a:rPr>
                <a:t>高通</a:t>
              </a:r>
            </a:p>
          </p:txBody>
        </p:sp>
        <p:sp>
          <p:nvSpPr>
            <p:cNvPr id="43" name="Line 17"/>
            <p:cNvSpPr>
              <a:spLocks noChangeShapeType="1"/>
            </p:cNvSpPr>
            <p:nvPr/>
          </p:nvSpPr>
          <p:spPr bwMode="auto">
            <a:xfrm flipH="1">
              <a:off x="6208091" y="3083878"/>
              <a:ext cx="747756" cy="500533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solidFill>
                  <a:schemeClr val="bg1"/>
                </a:solidFill>
              </a:endParaRPr>
            </a:p>
          </p:txBody>
        </p:sp>
        <p:sp>
          <p:nvSpPr>
            <p:cNvPr id="44" name="Line 18"/>
            <p:cNvSpPr>
              <a:spLocks noChangeShapeType="1"/>
            </p:cNvSpPr>
            <p:nvPr/>
          </p:nvSpPr>
          <p:spPr bwMode="auto">
            <a:xfrm>
              <a:off x="8073271" y="3102495"/>
              <a:ext cx="697764" cy="481915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solidFill>
                  <a:schemeClr val="bg1"/>
                </a:solidFill>
              </a:endParaRPr>
            </a:p>
          </p:txBody>
        </p:sp>
        <p:sp>
          <p:nvSpPr>
            <p:cNvPr id="45" name="Line 19"/>
            <p:cNvSpPr>
              <a:spLocks noChangeShapeType="1"/>
            </p:cNvSpPr>
            <p:nvPr/>
          </p:nvSpPr>
          <p:spPr bwMode="auto">
            <a:xfrm>
              <a:off x="7546899" y="3083878"/>
              <a:ext cx="0" cy="500533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EB3DE1E5-39F7-EC25-5A9B-9C145E91FC17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362836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图像增强技术分类</a:t>
            </a:r>
          </a:p>
        </p:txBody>
      </p:sp>
      <p:cxnSp>
        <p:nvCxnSpPr>
          <p:cNvPr id="20" name="直线连接符 4">
            <a:extLst>
              <a:ext uri="{FF2B5EF4-FFF2-40B4-BE49-F238E27FC236}">
                <a16:creationId xmlns:a16="http://schemas.microsoft.com/office/drawing/2014/main" id="{7BE8CEEF-84B5-167C-786F-27C099C22D6A}"/>
              </a:ext>
            </a:extLst>
          </p:cNvPr>
          <p:cNvCxnSpPr/>
          <p:nvPr/>
        </p:nvCxnSpPr>
        <p:spPr>
          <a:xfrm>
            <a:off x="3936942" y="500841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A8C4EB24-5CF5-C869-8F75-988BED097637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3770C7E9-1D6B-7A45-9889-1B6D18E9F9A4}"/>
              </a:ext>
            </a:extLst>
          </p:cNvPr>
          <p:cNvSpPr txBox="1"/>
          <p:nvPr/>
        </p:nvSpPr>
        <p:spPr>
          <a:xfrm>
            <a:off x="470612" y="562089"/>
            <a:ext cx="4874228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Image Enhancement Techniques</a:t>
            </a:r>
          </a:p>
        </p:txBody>
      </p:sp>
    </p:spTree>
    <p:extLst>
      <p:ext uri="{BB962C8B-B14F-4D97-AF65-F5344CB8AC3E}">
        <p14:creationId xmlns:p14="http://schemas.microsoft.com/office/powerpoint/2010/main" val="389033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483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图像在</a:t>
            </a:r>
            <a:r>
              <a:rPr kumimoji="1" lang="zh-CN" alt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空间域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处理方法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点处理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：灰度变换，直方图处理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在图像的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单个像素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上操作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主要以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对比度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和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阈值处理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为目的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邻域处理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：空间滤波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针对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一个像素的邻域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来进行处理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3602512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空间域图像增强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920647" y="463263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584327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Image Enhancement in Spatial Spaces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445" y="1951990"/>
            <a:ext cx="3293745" cy="6908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6123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灰度变换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其中，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r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是图像在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处的灰度级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s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是图像在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处变换后的灰度级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灰度变换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26460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Intensity Transformation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925445" y="3926205"/>
            <a:ext cx="3293110" cy="1689100"/>
            <a:chOff x="4807" y="3074"/>
            <a:chExt cx="5186" cy="266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07" y="3074"/>
              <a:ext cx="5187" cy="1088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01" y="4750"/>
              <a:ext cx="2799" cy="984"/>
            </a:xfrm>
            <a:prstGeom prst="rect">
              <a:avLst/>
            </a:prstGeom>
          </p:spPr>
        </p:pic>
        <p:sp>
          <p:nvSpPr>
            <p:cNvPr id="4" name="下箭头 3"/>
            <p:cNvSpPr/>
            <p:nvPr/>
          </p:nvSpPr>
          <p:spPr>
            <a:xfrm>
              <a:off x="6881" y="4101"/>
              <a:ext cx="766" cy="64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6" name="object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221230" y="2178050"/>
          <a:ext cx="1548765" cy="1613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6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255">
                <a:tc>
                  <a:txBody>
                    <a:bodyPr/>
                    <a:lstStyle/>
                    <a:p>
                      <a:endParaRPr sz="280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sz="280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205"/>
                        </a:spcBef>
                      </a:pPr>
                      <a:endParaRPr lang="en-US" sz="3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sz="3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sz="3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sz="3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sz="3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object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093970" y="2178050"/>
          <a:ext cx="1548765" cy="1613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6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255">
                <a:tc>
                  <a:txBody>
                    <a:bodyPr/>
                    <a:lstStyle/>
                    <a:p>
                      <a:endParaRPr sz="280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sz="2800">
                        <a:latin typeface="新宋体" panose="02010609030101010101" charset="-122"/>
                        <a:cs typeface="新宋体" panose="02010609030101010101" charset="-122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205"/>
                        </a:spcBef>
                      </a:pPr>
                      <a:endParaRPr lang="en-US" sz="3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2B0A"/>
                    </a:solidFill>
                  </a:tcPr>
                </a:tc>
                <a:tc>
                  <a:txBody>
                    <a:bodyPr/>
                    <a:lstStyle/>
                    <a:p>
                      <a:endParaRPr sz="3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sz="3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sz="3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sz="3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任意多边形 17"/>
          <p:cNvSpPr/>
          <p:nvPr/>
        </p:nvSpPr>
        <p:spPr>
          <a:xfrm>
            <a:off x="3026410" y="2445385"/>
            <a:ext cx="2814955" cy="471805"/>
          </a:xfrm>
          <a:custGeom>
            <a:avLst/>
            <a:gdLst>
              <a:gd name="connisteX0" fmla="*/ 0 w 2814955"/>
              <a:gd name="connsiteY0" fmla="*/ 471825 h 471825"/>
              <a:gd name="connisteX1" fmla="*/ 1289685 w 2814955"/>
              <a:gd name="connsiteY1" fmla="*/ 20 h 471825"/>
              <a:gd name="connisteX2" fmla="*/ 2814955 w 2814955"/>
              <a:gd name="connsiteY2" fmla="*/ 455950 h 47182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814955" h="471826">
                <a:moveTo>
                  <a:pt x="0" y="471826"/>
                </a:moveTo>
                <a:cubicBezTo>
                  <a:pt x="227330" y="368321"/>
                  <a:pt x="726440" y="3196"/>
                  <a:pt x="1289685" y="21"/>
                </a:cubicBezTo>
                <a:cubicBezTo>
                  <a:pt x="1852930" y="-3154"/>
                  <a:pt x="2535555" y="355621"/>
                  <a:pt x="2814955" y="455951"/>
                </a:cubicBezTo>
              </a:path>
            </a:pathLst>
          </a:custGeom>
          <a:noFill/>
          <a:ln w="34925">
            <a:headEnd type="none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310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灰度变换函数</a:t>
            </a: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灰度变换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26460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Intensity Transformation </a:t>
            </a:r>
          </a:p>
        </p:txBody>
      </p:sp>
      <p:cxnSp>
        <p:nvCxnSpPr>
          <p:cNvPr id="14" name="直线连接符 73"/>
          <p:cNvCxnSpPr/>
          <p:nvPr/>
        </p:nvCxnSpPr>
        <p:spPr>
          <a:xfrm>
            <a:off x="3940810" y="1660525"/>
            <a:ext cx="0" cy="48958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" y="2038985"/>
            <a:ext cx="3555365" cy="372808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69975" y="5767070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对比拉伸函数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500" y="2038985"/>
            <a:ext cx="4262120" cy="30016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310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灰度变换函数</a:t>
            </a: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灰度变换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26460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Intensity Transformation </a:t>
            </a:r>
          </a:p>
        </p:txBody>
      </p:sp>
      <p:cxnSp>
        <p:nvCxnSpPr>
          <p:cNvPr id="14" name="直线连接符 73"/>
          <p:cNvCxnSpPr/>
          <p:nvPr/>
        </p:nvCxnSpPr>
        <p:spPr>
          <a:xfrm>
            <a:off x="3940810" y="1660525"/>
            <a:ext cx="0" cy="48958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" y="2038985"/>
            <a:ext cx="3555365" cy="372808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69975" y="5767070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对比拉伸函数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915" y="2038985"/>
            <a:ext cx="4262755" cy="30314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89145" y="5335905"/>
            <a:ext cx="277368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暗的部分更暗</a:t>
            </a:r>
          </a:p>
          <a:p>
            <a:pPr marL="457200" indent="-457200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亮的部分更亮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" y="2171065"/>
            <a:ext cx="3422650" cy="33959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310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灰度变换函数</a:t>
            </a: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灰度变换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26460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cxnSp>
        <p:nvCxnSpPr>
          <p:cNvPr id="14" name="直线连接符 73"/>
          <p:cNvCxnSpPr/>
          <p:nvPr/>
        </p:nvCxnSpPr>
        <p:spPr>
          <a:xfrm>
            <a:off x="3940810" y="1660525"/>
            <a:ext cx="0" cy="48958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069975" y="5767070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阈值处理函数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08195" y="5567045"/>
            <a:ext cx="2062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非黑即白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915" y="2316480"/>
            <a:ext cx="4260215" cy="3019425"/>
          </a:xfrm>
          <a:prstGeom prst="rect">
            <a:avLst/>
          </a:prstGeom>
        </p:spPr>
      </p:pic>
      <p:sp>
        <p:nvSpPr>
          <p:cNvPr id="2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Intensity Transformation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464345" y="3168761"/>
            <a:ext cx="63296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40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一些基本的灰度变换函数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310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恒等变换</a:t>
            </a: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灰度变换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26460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631190" y="52832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Intensity Transformation </a:t>
            </a:r>
          </a:p>
        </p:txBody>
      </p:sp>
      <p:cxnSp>
        <p:nvCxnSpPr>
          <p:cNvPr id="14" name="直线连接符 73"/>
          <p:cNvCxnSpPr/>
          <p:nvPr/>
        </p:nvCxnSpPr>
        <p:spPr>
          <a:xfrm>
            <a:off x="4734560" y="1660525"/>
            <a:ext cx="0" cy="48958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1072515" y="2332990"/>
            <a:ext cx="3118485" cy="3136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976755" y="5850890"/>
            <a:ext cx="8775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s = r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8135" y="1833880"/>
            <a:ext cx="4339590" cy="3827780"/>
            <a:chOff x="501" y="3274"/>
            <a:chExt cx="6834" cy="602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" y="3274"/>
              <a:ext cx="6835" cy="6029"/>
            </a:xfrm>
            <a:prstGeom prst="rect">
              <a:avLst/>
            </a:prstGeom>
          </p:spPr>
        </p:pic>
        <p:cxnSp>
          <p:nvCxnSpPr>
            <p:cNvPr id="16" name="直接连接符 15"/>
            <p:cNvCxnSpPr/>
            <p:nvPr/>
          </p:nvCxnSpPr>
          <p:spPr>
            <a:xfrm flipH="1">
              <a:off x="1689" y="3674"/>
              <a:ext cx="4911" cy="49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705" y="587375"/>
            <a:ext cx="2997200" cy="2743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705" y="3952875"/>
            <a:ext cx="2997200" cy="2743200"/>
          </a:xfrm>
          <a:prstGeom prst="rect">
            <a:avLst/>
          </a:prstGeom>
        </p:spPr>
      </p:pic>
      <p:sp>
        <p:nvSpPr>
          <p:cNvPr id="23" name="下箭头 22"/>
          <p:cNvSpPr/>
          <p:nvPr/>
        </p:nvSpPr>
        <p:spPr>
          <a:xfrm>
            <a:off x="6812280" y="3458210"/>
            <a:ext cx="486410" cy="412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310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图像反转</a:t>
            </a: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灰度变换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26460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631190" y="52832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Intensity Transformation </a:t>
            </a:r>
          </a:p>
        </p:txBody>
      </p:sp>
      <p:cxnSp>
        <p:nvCxnSpPr>
          <p:cNvPr id="14" name="直线连接符 73"/>
          <p:cNvCxnSpPr/>
          <p:nvPr/>
        </p:nvCxnSpPr>
        <p:spPr>
          <a:xfrm>
            <a:off x="4734560" y="1660525"/>
            <a:ext cx="0" cy="48958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1072515" y="2332990"/>
            <a:ext cx="3118485" cy="3136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976755" y="5850890"/>
            <a:ext cx="14490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s = L-1-r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8135" y="1833880"/>
            <a:ext cx="4340225" cy="3828415"/>
            <a:chOff x="501" y="3274"/>
            <a:chExt cx="6835" cy="602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" y="3274"/>
              <a:ext cx="6835" cy="6029"/>
            </a:xfrm>
            <a:prstGeom prst="rect">
              <a:avLst/>
            </a:prstGeom>
          </p:spPr>
        </p:pic>
        <p:cxnSp>
          <p:nvCxnSpPr>
            <p:cNvPr id="16" name="直接连接符 15"/>
            <p:cNvCxnSpPr/>
            <p:nvPr/>
          </p:nvCxnSpPr>
          <p:spPr>
            <a:xfrm>
              <a:off x="1643" y="3573"/>
              <a:ext cx="5022" cy="50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705" y="587375"/>
            <a:ext cx="2997200" cy="2743200"/>
          </a:xfrm>
          <a:prstGeom prst="rect">
            <a:avLst/>
          </a:prstGeom>
        </p:spPr>
      </p:pic>
      <p:sp>
        <p:nvSpPr>
          <p:cNvPr id="23" name="下箭头 22"/>
          <p:cNvSpPr/>
          <p:nvPr/>
        </p:nvSpPr>
        <p:spPr>
          <a:xfrm>
            <a:off x="6812280" y="3458210"/>
            <a:ext cx="486410" cy="412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085" y="3949700"/>
            <a:ext cx="3035300" cy="276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310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幂律（伽马）变换</a:t>
            </a: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灰度变换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26460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631190" y="52832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Intensity Transformation </a:t>
            </a:r>
          </a:p>
        </p:txBody>
      </p:sp>
      <p:cxnSp>
        <p:nvCxnSpPr>
          <p:cNvPr id="14" name="直线连接符 73"/>
          <p:cNvCxnSpPr/>
          <p:nvPr/>
        </p:nvCxnSpPr>
        <p:spPr>
          <a:xfrm>
            <a:off x="4734560" y="1660525"/>
            <a:ext cx="0" cy="48958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55" y="5895975"/>
            <a:ext cx="1834515" cy="6604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92764" y="1660525"/>
            <a:ext cx="4174541" cy="267765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当    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&lt; 1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时</a:t>
            </a:r>
            <a:r>
              <a:rPr kumimoji="1" lang="zh-CN" altLang="en-US" sz="20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（</a:t>
            </a:r>
            <a:r>
              <a:rPr kumimoji="1" lang="en-US" altLang="zh-CN" sz="20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s</a:t>
            </a:r>
            <a:r>
              <a:rPr kumimoji="1" lang="zh-CN" altLang="en-US" sz="20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、</a:t>
            </a:r>
            <a:r>
              <a:rPr kumimoji="1" lang="en-US" altLang="zh-CN" sz="20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r</a:t>
            </a:r>
            <a:r>
              <a:rPr kumimoji="1" lang="zh-CN" altLang="en-US" sz="20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归一化）：</a:t>
            </a:r>
          </a:p>
          <a:p>
            <a:pPr marL="914400" lvl="1" indent="-457200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画面变亮</a:t>
            </a:r>
          </a:p>
          <a:p>
            <a:pPr marL="914400" lvl="1" indent="-457200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增大灰度动态范围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914400" lvl="1" indent="-457200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增强暗部细节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914400" lvl="1" indent="-457200">
              <a:buFont typeface="Wingdings" panose="05000000000000000000" charset="0"/>
              <a:buChar char="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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" y="1795145"/>
            <a:ext cx="4407535" cy="410083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633" y="1660525"/>
            <a:ext cx="317500" cy="4572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992764" y="4108450"/>
            <a:ext cx="3230880" cy="1383665"/>
            <a:chOff x="8351" y="4937"/>
            <a:chExt cx="5088" cy="2179"/>
          </a:xfrm>
        </p:grpSpPr>
        <p:sp>
          <p:nvSpPr>
            <p:cNvPr id="21" name="文本框 20"/>
            <p:cNvSpPr txBox="1"/>
            <p:nvPr/>
          </p:nvSpPr>
          <p:spPr>
            <a:xfrm>
              <a:off x="8351" y="4937"/>
              <a:ext cx="5088" cy="217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457200" indent="-457200">
                <a:buFont typeface="Wingdings" panose="05000000000000000000" charset="0"/>
                <a:buChar char=""/>
              </a:pPr>
              <a:r>
                <a: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rPr>
                <a:t>当    </a:t>
              </a:r>
              <a:r>
                <a: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rPr>
                <a:t>&gt; 1</a:t>
              </a:r>
              <a:r>
                <a: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rPr>
                <a:t>时：</a:t>
              </a:r>
            </a:p>
            <a:p>
              <a:pPr marL="914400" lvl="1" indent="-457200">
                <a:buFont typeface="Wingdings" panose="05000000000000000000" charset="0"/>
                <a:buChar char=""/>
              </a:pPr>
              <a:r>
                <a: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rPr>
                <a:t>画面变暗</a:t>
              </a:r>
            </a:p>
            <a:p>
              <a:pPr marL="914400" lvl="1" indent="-457200">
                <a:buFont typeface="Wingdings" panose="05000000000000000000" charset="0"/>
                <a:buChar char=""/>
              </a:pPr>
              <a:r>
                <a: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rPr>
                <a:t>增强亮部细节</a:t>
              </a: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2" y="4965"/>
              <a:ext cx="500" cy="720"/>
            </a:xfrm>
            <a:prstGeom prst="rect">
              <a:avLst/>
            </a:prstGeom>
          </p:spPr>
        </p:pic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8051" y="102604"/>
            <a:ext cx="1331845" cy="795654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目录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>
            <a:off x="1481267" y="539660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 txBox="1"/>
          <p:nvPr/>
        </p:nvSpPr>
        <p:spPr>
          <a:xfrm>
            <a:off x="505366" y="431056"/>
            <a:ext cx="3230555" cy="1089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Contents</a:t>
            </a:r>
            <a:endParaRPr lang="zh-CN" altLang="en-US" sz="2400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99415" y="1642110"/>
            <a:ext cx="6666865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图像增强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灰度变换函数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直方图处理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灰度变换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26460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631190" y="52832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Intensity Transformation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30" y="1341120"/>
            <a:ext cx="4133215" cy="53778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58055" y="3221355"/>
            <a:ext cx="4601845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09600" indent="-609600" algn="just" fontAlgn="auto">
              <a:spcBef>
                <a:spcPts val="0"/>
              </a:spcBef>
              <a:buFont typeface="Wingdings" panose="05000000000000000000" pitchFamily="2" charset="2"/>
              <a:buAutoNum type="alphaLcPeriod"/>
            </a:pPr>
            <a:r>
              <a:rPr lang="zh-CN" altLang="en-US" sz="3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原始图像</a:t>
            </a:r>
            <a:endParaRPr lang="zh-CN" altLang="en-US" sz="320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</a:endParaRPr>
          </a:p>
          <a:p>
            <a:pPr marL="609600" indent="-609600" algn="just" fontAlgn="auto">
              <a:spcBef>
                <a:spcPts val="0"/>
              </a:spcBef>
              <a:buFont typeface="Wingdings" panose="05000000000000000000" pitchFamily="2" charset="2"/>
              <a:buAutoNum type="alphaLcPeriod"/>
            </a:pPr>
            <a:r>
              <a:rPr lang="en-US" altLang="zh-CN" sz="3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c = 1, </a:t>
            </a:r>
            <a:r>
              <a:rPr lang="en-US" altLang="zh-CN" sz="3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ymbol" pitchFamily="18" charset="2"/>
              </a:rPr>
              <a:t> = 0.6</a:t>
            </a:r>
            <a:endParaRPr lang="en-US" altLang="zh-CN" sz="320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</a:endParaRPr>
          </a:p>
          <a:p>
            <a:pPr marL="609600" indent="-609600" algn="just" fontAlgn="auto">
              <a:spcBef>
                <a:spcPts val="0"/>
              </a:spcBef>
              <a:buFont typeface="Wingdings" panose="05000000000000000000" pitchFamily="2" charset="2"/>
              <a:buAutoNum type="alphaLcPeriod"/>
            </a:pPr>
            <a:r>
              <a:rPr lang="en-US" altLang="zh-CN" sz="3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c = 1, </a:t>
            </a:r>
            <a:r>
              <a:rPr lang="en-US" altLang="zh-CN" sz="3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ymbol" pitchFamily="18" charset="2"/>
              </a:rPr>
              <a:t> = 0.4 (</a:t>
            </a:r>
            <a:r>
              <a:rPr lang="zh-CN" altLang="en-US" sz="3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ymbol" pitchFamily="18" charset="2"/>
              </a:rPr>
              <a:t>最佳</a:t>
            </a:r>
            <a:r>
              <a:rPr lang="en-US" altLang="zh-CN" sz="3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ymbol" pitchFamily="18" charset="2"/>
              </a:rPr>
              <a:t>)</a:t>
            </a:r>
            <a:endParaRPr lang="en-US" altLang="zh-CN" sz="320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</a:endParaRPr>
          </a:p>
          <a:p>
            <a:pPr marL="609600" indent="-609600" algn="just" fontAlgn="auto">
              <a:spcBef>
                <a:spcPts val="0"/>
              </a:spcBef>
              <a:buFont typeface="Wingdings" panose="05000000000000000000" pitchFamily="2" charset="2"/>
              <a:buAutoNum type="alphaLcPeriod"/>
            </a:pPr>
            <a:r>
              <a:rPr lang="en-US" altLang="zh-CN" sz="3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c = 1, </a:t>
            </a:r>
            <a:r>
              <a:rPr lang="en-US" altLang="zh-CN" sz="3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ymbol" pitchFamily="18" charset="2"/>
              </a:rPr>
              <a:t> = 0.3</a:t>
            </a:r>
            <a:endParaRPr lang="zh-CN" altLang="en-US" sz="320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720" y="2343150"/>
            <a:ext cx="1834515" cy="660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58055" y="1585595"/>
            <a:ext cx="37769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32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幂律（伽马）变换</a:t>
            </a:r>
            <a:endParaRPr lang="zh-CN" altLang="en-US" sz="32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645" y="5616575"/>
            <a:ext cx="927100" cy="9398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灰度变换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26460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631190" y="52832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Intensity Transformation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60035" y="3253105"/>
            <a:ext cx="3776345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09600" indent="-609600" algn="just" fontAlgn="auto">
              <a:spcBef>
                <a:spcPts val="0"/>
              </a:spcBef>
              <a:buFont typeface="Wingdings" panose="05000000000000000000" pitchFamily="2" charset="2"/>
              <a:buAutoNum type="alphaLcPeriod"/>
            </a:pPr>
            <a:r>
              <a:rPr lang="zh-CN" altLang="en-US" sz="3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原始图像</a:t>
            </a:r>
            <a:endParaRPr lang="zh-CN" altLang="en-US" sz="320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</a:endParaRPr>
          </a:p>
          <a:p>
            <a:pPr marL="609600" indent="-609600" algn="just" fontAlgn="auto">
              <a:spcBef>
                <a:spcPts val="0"/>
              </a:spcBef>
              <a:buFont typeface="Wingdings" panose="05000000000000000000" pitchFamily="2" charset="2"/>
              <a:buAutoNum type="alphaLcPeriod"/>
            </a:pPr>
            <a:r>
              <a:rPr lang="en-US" altLang="zh-CN" sz="3200" i="1">
                <a:latin typeface="Songti SC" panose="02010800040101010101" charset="-122"/>
                <a:ea typeface="Songti SC" panose="02010800040101010101" charset="-122"/>
                <a:cs typeface="Songti SC Regular" panose="02010800040101010101" charset="-122"/>
                <a:sym typeface="+mn-ea"/>
              </a:rPr>
              <a:t>c</a:t>
            </a:r>
            <a:r>
              <a:rPr lang="en-US" altLang="zh-CN" sz="3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 = 1, </a:t>
            </a:r>
            <a:r>
              <a:rPr lang="en-US" altLang="zh-CN" sz="3200" i="1">
                <a:latin typeface="Songti SC Regular" panose="02010800040101010101" charset="-122"/>
                <a:ea typeface="Songti SC Regular" panose="02010800040101010101" charset="-122"/>
                <a:cs typeface="Songti SC" panose="02010800040101010101" charset="-122"/>
                <a:sym typeface="Symbol" pitchFamily="18" charset="2"/>
              </a:rPr>
              <a:t></a:t>
            </a:r>
            <a:r>
              <a:rPr lang="en-US" altLang="zh-CN" sz="3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ymbol" pitchFamily="18" charset="2"/>
              </a:rPr>
              <a:t> = 3</a:t>
            </a:r>
            <a:endParaRPr lang="en-US" altLang="zh-CN" sz="320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</a:endParaRPr>
          </a:p>
          <a:p>
            <a:pPr marL="609600" indent="-609600" algn="just" fontAlgn="auto">
              <a:spcBef>
                <a:spcPts val="0"/>
              </a:spcBef>
              <a:buFont typeface="Wingdings" panose="05000000000000000000" pitchFamily="2" charset="2"/>
              <a:buAutoNum type="alphaLcPeriod"/>
            </a:pPr>
            <a:r>
              <a:rPr lang="en-US" altLang="zh-CN" sz="3200" i="1">
                <a:latin typeface="Songti SC" panose="02010800040101010101" charset="-122"/>
                <a:ea typeface="Songti SC" panose="02010800040101010101" charset="-122"/>
                <a:cs typeface="Songti SC Regular" panose="02010800040101010101" charset="-122"/>
                <a:sym typeface="+mn-ea"/>
              </a:rPr>
              <a:t>c</a:t>
            </a:r>
            <a:r>
              <a:rPr lang="en-US" altLang="zh-CN" sz="3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 = 1, </a:t>
            </a:r>
            <a:r>
              <a:rPr lang="en-US" altLang="zh-CN" sz="3200" i="1">
                <a:latin typeface="Songti SC Regular" panose="02010800040101010101" charset="-122"/>
                <a:ea typeface="Songti SC Regular" panose="02010800040101010101" charset="-122"/>
                <a:cs typeface="Songti SC" panose="02010800040101010101" charset="-122"/>
                <a:sym typeface="Symbol" pitchFamily="18" charset="2"/>
              </a:rPr>
              <a:t></a:t>
            </a:r>
            <a:r>
              <a:rPr lang="en-US" altLang="zh-CN" sz="3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ymbol" pitchFamily="18" charset="2"/>
              </a:rPr>
              <a:t> = 4 (</a:t>
            </a:r>
            <a:r>
              <a:rPr lang="zh-CN" altLang="en-US" sz="3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ymbol" pitchFamily="18" charset="2"/>
              </a:rPr>
              <a:t>最佳</a:t>
            </a:r>
            <a:r>
              <a:rPr lang="en-US" altLang="zh-CN" sz="3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ymbol" pitchFamily="18" charset="2"/>
              </a:rPr>
              <a:t>)</a:t>
            </a:r>
            <a:endParaRPr lang="en-US" altLang="zh-CN" sz="320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</a:endParaRPr>
          </a:p>
          <a:p>
            <a:pPr marL="609600" indent="-609600" algn="just" fontAlgn="auto">
              <a:spcBef>
                <a:spcPts val="0"/>
              </a:spcBef>
              <a:buFont typeface="Wingdings" panose="05000000000000000000" pitchFamily="2" charset="2"/>
              <a:buAutoNum type="alphaLcPeriod"/>
            </a:pPr>
            <a:r>
              <a:rPr lang="en-US" altLang="zh-CN" sz="3200" i="1">
                <a:latin typeface="Songti SC" panose="02010800040101010101" charset="-122"/>
                <a:ea typeface="Songti SC" panose="02010800040101010101" charset="-122"/>
                <a:cs typeface="Songti SC Regular" panose="02010800040101010101" charset="-122"/>
                <a:sym typeface="+mn-ea"/>
              </a:rPr>
              <a:t>c</a:t>
            </a:r>
            <a:r>
              <a:rPr lang="en-US" altLang="zh-CN" sz="3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 = 1, </a:t>
            </a:r>
            <a:r>
              <a:rPr lang="en-US" altLang="zh-CN" sz="3200" i="1">
                <a:latin typeface="Songti SC Regular" panose="02010800040101010101" charset="-122"/>
                <a:ea typeface="Songti SC Regular" panose="02010800040101010101" charset="-122"/>
                <a:cs typeface="Songti SC" panose="02010800040101010101" charset="-122"/>
                <a:sym typeface="Symbol" pitchFamily="18" charset="2"/>
              </a:rPr>
              <a:t></a:t>
            </a:r>
            <a:r>
              <a:rPr lang="en-US" altLang="zh-CN" sz="3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ymbol" pitchFamily="18" charset="2"/>
              </a:rPr>
              <a:t> = 5</a:t>
            </a:r>
            <a:endParaRPr lang="zh-CN" altLang="en-US" sz="320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920" y="2291080"/>
            <a:ext cx="1834515" cy="660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60035" y="1550670"/>
            <a:ext cx="37769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32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幂律（伽马）变换</a:t>
            </a:r>
            <a:endParaRPr lang="zh-CN" altLang="en-US" sz="32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427" y="5728134"/>
            <a:ext cx="927100" cy="939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" y="1153160"/>
            <a:ext cx="5340350" cy="54552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分段线性变换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灰度变换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26460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631190" y="52832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Intensity Transformation </a:t>
            </a:r>
          </a:p>
        </p:txBody>
      </p:sp>
      <p:cxnSp>
        <p:nvCxnSpPr>
          <p:cNvPr id="14" name="直线连接符 73"/>
          <p:cNvCxnSpPr/>
          <p:nvPr/>
        </p:nvCxnSpPr>
        <p:spPr>
          <a:xfrm>
            <a:off x="4734560" y="1660525"/>
            <a:ext cx="0" cy="48958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" y="1907540"/>
            <a:ext cx="3947160" cy="40163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50670" y="6034405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对比拉伸函数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285" y="528320"/>
            <a:ext cx="2779395" cy="28460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265" y="3809365"/>
            <a:ext cx="2812415" cy="2747010"/>
          </a:xfrm>
          <a:prstGeom prst="rect">
            <a:avLst/>
          </a:prstGeom>
        </p:spPr>
      </p:pic>
      <p:sp>
        <p:nvSpPr>
          <p:cNvPr id="23" name="下箭头 22"/>
          <p:cNvSpPr/>
          <p:nvPr/>
        </p:nvSpPr>
        <p:spPr>
          <a:xfrm>
            <a:off x="6602095" y="3397250"/>
            <a:ext cx="486410" cy="412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446D3BD0-B720-38C4-1C89-8EE03CE17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65" y="3809365"/>
            <a:ext cx="2812415" cy="274701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分段线性变换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灰度变换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26460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631190" y="52832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Intensity Transformation </a:t>
            </a:r>
          </a:p>
        </p:txBody>
      </p:sp>
      <p:cxnSp>
        <p:nvCxnSpPr>
          <p:cNvPr id="14" name="直线连接符 73"/>
          <p:cNvCxnSpPr/>
          <p:nvPr/>
        </p:nvCxnSpPr>
        <p:spPr>
          <a:xfrm>
            <a:off x="4734560" y="1660525"/>
            <a:ext cx="0" cy="48958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90" y="1907540"/>
            <a:ext cx="3947160" cy="4016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285" y="528320"/>
            <a:ext cx="2779395" cy="2846070"/>
          </a:xfrm>
          <a:prstGeom prst="rect">
            <a:avLst/>
          </a:prstGeom>
        </p:spPr>
      </p:pic>
      <p:sp>
        <p:nvSpPr>
          <p:cNvPr id="23" name="下箭头 22"/>
          <p:cNvSpPr/>
          <p:nvPr/>
        </p:nvSpPr>
        <p:spPr>
          <a:xfrm>
            <a:off x="6602095" y="3397250"/>
            <a:ext cx="486410" cy="412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8267" y="3797009"/>
            <a:ext cx="2818754" cy="27622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0670" y="6034405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对比拉伸函数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9CC0F07-B64C-0FA0-6942-966D484F8718}"/>
              </a:ext>
            </a:extLst>
          </p:cNvPr>
          <p:cNvCxnSpPr>
            <a:cxnSpLocks/>
          </p:cNvCxnSpPr>
          <p:nvPr/>
        </p:nvCxnSpPr>
        <p:spPr>
          <a:xfrm>
            <a:off x="2897659" y="2218038"/>
            <a:ext cx="0" cy="31818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5839B85-8978-FDCB-0A22-4ADC734DDD82}"/>
              </a:ext>
            </a:extLst>
          </p:cNvPr>
          <p:cNvCxnSpPr>
            <a:cxnSpLocks/>
          </p:cNvCxnSpPr>
          <p:nvPr/>
        </p:nvCxnSpPr>
        <p:spPr>
          <a:xfrm>
            <a:off x="1458097" y="5381366"/>
            <a:ext cx="14395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C6E9C25-B42D-A804-C866-1D2A5B72C8B4}"/>
              </a:ext>
            </a:extLst>
          </p:cNvPr>
          <p:cNvCxnSpPr>
            <a:cxnSpLocks/>
          </p:cNvCxnSpPr>
          <p:nvPr/>
        </p:nvCxnSpPr>
        <p:spPr>
          <a:xfrm>
            <a:off x="2903837" y="2222156"/>
            <a:ext cx="14395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分段线性变换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灰度变换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26460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631190" y="52832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Intensity Transformation </a:t>
            </a:r>
          </a:p>
        </p:txBody>
      </p:sp>
      <p:cxnSp>
        <p:nvCxnSpPr>
          <p:cNvPr id="14" name="直线连接符 73"/>
          <p:cNvCxnSpPr/>
          <p:nvPr/>
        </p:nvCxnSpPr>
        <p:spPr>
          <a:xfrm>
            <a:off x="4734560" y="1660525"/>
            <a:ext cx="0" cy="48958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863090" y="6034405"/>
            <a:ext cx="1960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灰度级分级</a:t>
            </a:r>
          </a:p>
        </p:txBody>
      </p:sp>
      <p:sp>
        <p:nvSpPr>
          <p:cNvPr id="23" name="下箭头 22"/>
          <p:cNvSpPr/>
          <p:nvPr/>
        </p:nvSpPr>
        <p:spPr>
          <a:xfrm>
            <a:off x="6668770" y="3247390"/>
            <a:ext cx="486410" cy="412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" y="2193290"/>
            <a:ext cx="4073525" cy="36201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245" y="500380"/>
            <a:ext cx="2404110" cy="27470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885" y="3780155"/>
            <a:ext cx="2412365" cy="2776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分段线性变换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灰度变换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26460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631190" y="52832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Intensity Transformation </a:t>
            </a:r>
          </a:p>
        </p:txBody>
      </p:sp>
      <p:cxnSp>
        <p:nvCxnSpPr>
          <p:cNvPr id="14" name="直线连接符 73"/>
          <p:cNvCxnSpPr/>
          <p:nvPr/>
        </p:nvCxnSpPr>
        <p:spPr>
          <a:xfrm>
            <a:off x="4734560" y="1660525"/>
            <a:ext cx="0" cy="48958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534160" y="5821045"/>
            <a:ext cx="22898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灰度级分级</a:t>
            </a:r>
          </a:p>
        </p:txBody>
      </p:sp>
      <p:sp>
        <p:nvSpPr>
          <p:cNvPr id="23" name="下箭头 22"/>
          <p:cNvSpPr/>
          <p:nvPr/>
        </p:nvSpPr>
        <p:spPr>
          <a:xfrm>
            <a:off x="6668770" y="3247390"/>
            <a:ext cx="486410" cy="412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75" y="471170"/>
            <a:ext cx="2412365" cy="27762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540" y="3728085"/>
            <a:ext cx="2400300" cy="27768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2186940"/>
            <a:ext cx="4099560" cy="3512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3140745" y="3168761"/>
            <a:ext cx="2976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40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直方图处理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353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直方图定义（离散函数）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数字图像的灰度范围</a:t>
            </a:r>
            <a:r>
              <a:rPr lang="en-US" altLang="zh-CN" sz="2800" dirty="0">
                <a:latin typeface="Times New Roman" panose="02020503050405090304" charset="0"/>
                <a:sym typeface="+mn-ea"/>
              </a:rPr>
              <a:t>[0, </a:t>
            </a:r>
            <a:r>
              <a:rPr lang="en-US" altLang="zh-CN" sz="2800" i="1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L</a:t>
            </a:r>
            <a:r>
              <a:rPr lang="en-US" altLang="zh-CN" sz="2800" dirty="0">
                <a:latin typeface="Times New Roman" panose="02020503050405090304" charset="0"/>
                <a:sym typeface="+mn-ea"/>
              </a:rPr>
              <a:t>-1]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lang="en-US" altLang="zh-CN" sz="2800" i="1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r</a:t>
            </a:r>
            <a:r>
              <a:rPr lang="en-US" altLang="zh-CN" sz="2800" i="1" baseline="-25000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k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是数字图像中第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k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个灰度级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n</a:t>
            </a:r>
            <a:r>
              <a:rPr kumimoji="1" lang="en-US" altLang="zh-CN" sz="2800" i="1" baseline="-250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k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是图像中灰度级为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r</a:t>
            </a:r>
            <a:r>
              <a:rPr kumimoji="1" lang="en-US" altLang="zh-CN" sz="2800" i="1" baseline="-250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k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的像素个数</a:t>
            </a:r>
          </a:p>
          <a:p>
            <a:pPr marL="457200" indent="-457200" fontAlgn="auto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直方图就是表示</a:t>
            </a:r>
            <a:r>
              <a:rPr lang="en-US" altLang="zh-CN" sz="2800" i="1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r</a:t>
            </a:r>
            <a:r>
              <a:rPr lang="en-US" altLang="zh-CN" sz="2800" i="1" baseline="-25000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k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与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n</a:t>
            </a:r>
            <a:r>
              <a:rPr kumimoji="1" lang="en-US" altLang="zh-CN" sz="2800" i="1" baseline="-250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k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之间关系的灰度级容器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直方图变换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2834640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Processing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715" y="1765935"/>
            <a:ext cx="5394960" cy="91821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417955" y="4667250"/>
            <a:ext cx="6432550" cy="2103755"/>
            <a:chOff x="-2039" y="3522"/>
            <a:chExt cx="16900" cy="6613"/>
          </a:xfrm>
        </p:grpSpPr>
        <p:sp>
          <p:nvSpPr>
            <p:cNvPr id="14" name="object 4"/>
            <p:cNvSpPr txBox="1"/>
            <p:nvPr/>
          </p:nvSpPr>
          <p:spPr>
            <a:xfrm>
              <a:off x="-2039" y="3809"/>
              <a:ext cx="4240" cy="13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3295"/>
                </a:lnSpc>
              </a:pPr>
              <a:r>
                <a:rPr lang="en-US" sz="2800" i="1" spc="-5" dirty="0">
                  <a:latin typeface="Times New Roman Italic" panose="02020503050405090304" charset="0"/>
                  <a:cs typeface="Times New Roman Italic" panose="02020503050405090304" charset="0"/>
                </a:rPr>
                <a:t>L=256</a:t>
              </a:r>
            </a:p>
          </p:txBody>
        </p:sp>
        <p:sp>
          <p:nvSpPr>
            <p:cNvPr id="16" name="object 5"/>
            <p:cNvSpPr txBox="1"/>
            <p:nvPr/>
          </p:nvSpPr>
          <p:spPr>
            <a:xfrm>
              <a:off x="-1941" y="8471"/>
              <a:ext cx="3958" cy="13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3295"/>
                </a:lnSpc>
              </a:pPr>
              <a:r>
                <a:rPr lang="en-US" sz="2800" i="1" spc="-5" dirty="0">
                  <a:latin typeface="Times New Roman Italic" panose="02020503050405090304" charset="0"/>
                  <a:cs typeface="Times New Roman Italic" panose="02020503050405090304" charset="0"/>
                  <a:sym typeface="+mn-ea"/>
                </a:rPr>
                <a:t>L=16</a:t>
              </a:r>
              <a:endParaRPr sz="2800">
                <a:latin typeface="新宋体" panose="02010609030101010101" charset="-122"/>
                <a:cs typeface="新宋体" panose="02010609030101010101" charset="-122"/>
              </a:endParaRPr>
            </a:p>
          </p:txBody>
        </p:sp>
        <p:sp>
          <p:nvSpPr>
            <p:cNvPr id="17" name="object 6"/>
            <p:cNvSpPr txBox="1"/>
            <p:nvPr/>
          </p:nvSpPr>
          <p:spPr>
            <a:xfrm>
              <a:off x="-1941" y="6191"/>
              <a:ext cx="3958" cy="13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3295"/>
                </a:lnSpc>
              </a:pPr>
              <a:r>
                <a:rPr lang="en-US" sz="2800" i="1" spc="-5" dirty="0">
                  <a:latin typeface="Times New Roman Italic" panose="02020503050405090304" charset="0"/>
                  <a:cs typeface="Times New Roman Italic" panose="02020503050405090304" charset="0"/>
                  <a:sym typeface="+mn-ea"/>
                </a:rPr>
                <a:t>L=64</a:t>
              </a:r>
              <a:endParaRPr sz="2800">
                <a:latin typeface="新宋体" panose="02010609030101010101" charset="-122"/>
                <a:cs typeface="新宋体" panose="02010609030101010101" charset="-122"/>
              </a:endParaRPr>
            </a:p>
          </p:txBody>
        </p:sp>
        <p:sp>
          <p:nvSpPr>
            <p:cNvPr id="19" name="object 7"/>
            <p:cNvSpPr/>
            <p:nvPr/>
          </p:nvSpPr>
          <p:spPr>
            <a:xfrm>
              <a:off x="7061" y="3522"/>
              <a:ext cx="7800" cy="2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/>
            <p:cNvSpPr/>
            <p:nvPr/>
          </p:nvSpPr>
          <p:spPr>
            <a:xfrm>
              <a:off x="7061" y="5774"/>
              <a:ext cx="7800" cy="2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9"/>
            <p:cNvSpPr/>
            <p:nvPr/>
          </p:nvSpPr>
          <p:spPr>
            <a:xfrm>
              <a:off x="7061" y="8135"/>
              <a:ext cx="7800" cy="20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直方图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直方图变换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2834640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Processing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92E710AF-1475-0643-8B9C-454F590FFA08}"/>
              </a:ext>
            </a:extLst>
          </p:cNvPr>
          <p:cNvGrpSpPr/>
          <p:nvPr/>
        </p:nvGrpSpPr>
        <p:grpSpPr>
          <a:xfrm>
            <a:off x="939105" y="2153920"/>
            <a:ext cx="7472211" cy="4342436"/>
            <a:chOff x="-3060849" y="-99392"/>
            <a:chExt cx="15363826" cy="80391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DB4165-51AC-77A9-B5C9-13066F2D2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060848" y="-99392"/>
              <a:ext cx="15363825" cy="4019550"/>
            </a:xfrm>
            <a:prstGeom prst="rect">
              <a:avLst/>
            </a:prstGeom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A22851A7-745D-A7FE-6AD7-4E7C20BD3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060849" y="3920158"/>
              <a:ext cx="15363825" cy="4019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8605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CE663-9438-C552-D445-F03EE26AD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E0B6163-F331-34D0-BA18-1B1852F38A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27DF9E2-E4B9-B3D0-A702-FB581B30DA36}"/>
              </a:ext>
            </a:extLst>
          </p:cNvPr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413C71-8785-D111-1617-72A3332D965F}"/>
              </a:ext>
            </a:extLst>
          </p:cNvPr>
          <p:cNvSpPr/>
          <p:nvPr/>
        </p:nvSpPr>
        <p:spPr>
          <a:xfrm>
            <a:off x="400050" y="1341120"/>
            <a:ext cx="86696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直方图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C76533DC-8497-4FA6-0205-08787E394663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直方图变换</a:t>
            </a:r>
          </a:p>
        </p:txBody>
      </p:sp>
      <p:cxnSp>
        <p:nvCxnSpPr>
          <p:cNvPr id="11" name="直线连接符 4">
            <a:extLst>
              <a:ext uri="{FF2B5EF4-FFF2-40B4-BE49-F238E27FC236}">
                <a16:creationId xmlns:a16="http://schemas.microsoft.com/office/drawing/2014/main" id="{33C54DBF-47F2-22B3-3C5F-D8E215B619D0}"/>
              </a:ext>
            </a:extLst>
          </p:cNvPr>
          <p:cNvCxnSpPr/>
          <p:nvPr/>
        </p:nvCxnSpPr>
        <p:spPr>
          <a:xfrm>
            <a:off x="2834640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A34C9106-F049-82EA-BB33-2A1AD48E45CC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83AF9DC3-FA9E-DC99-1E80-5EDDEBC49DAD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Processing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E108FF-AABF-5655-85B1-06AE966100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620" y="3157875"/>
            <a:ext cx="1768949" cy="12464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8C379F-2C28-AD88-2CEA-8B70F0D27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037" y="2127431"/>
            <a:ext cx="3231303" cy="2276930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2383020D-54B0-2F7F-0F4C-89822E988214}"/>
              </a:ext>
            </a:extLst>
          </p:cNvPr>
          <p:cNvSpPr txBox="1">
            <a:spLocks/>
          </p:cNvSpPr>
          <p:nvPr/>
        </p:nvSpPr>
        <p:spPr>
          <a:xfrm>
            <a:off x="1820119" y="2835352"/>
            <a:ext cx="1601261" cy="32252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dirty="0">
                <a:latin typeface="Source Sans Pro Black" panose="020B0803030403020204" pitchFamily="34" charset="0"/>
                <a:ea typeface="微软雅黑" panose="020B0503020204020204" pitchFamily="34" charset="-122"/>
                <a:cs typeface="黑体" panose="02010609060101010101" charset="-122"/>
                <a:sym typeface="Source Sans Pro Black" panose="020B0803030403020204" pitchFamily="34" charset="0"/>
              </a:rPr>
              <a:t>470x667 </a:t>
            </a:r>
            <a:r>
              <a:rPr lang="en-US" altLang="zh-CN" sz="1800" dirty="0" err="1">
                <a:latin typeface="Source Sans Pro Black" panose="020B0803030403020204" pitchFamily="34" charset="0"/>
                <a:ea typeface="微软雅黑" panose="020B0503020204020204" pitchFamily="34" charset="-122"/>
                <a:cs typeface="黑体" panose="02010609060101010101" charset="-122"/>
                <a:sym typeface="Source Sans Pro Black" panose="020B0803030403020204" pitchFamily="34" charset="0"/>
              </a:rPr>
              <a:t>px</a:t>
            </a:r>
            <a:endParaRPr lang="en-US" altLang="zh-CN" sz="1800" dirty="0">
              <a:latin typeface="Source Sans Pro Black" panose="020B0803030403020204" pitchFamily="34" charset="0"/>
              <a:ea typeface="微软雅黑" panose="020B0503020204020204" pitchFamily="34" charset="-122"/>
              <a:cs typeface="黑体" panose="02010609060101010101" charset="-122"/>
              <a:sym typeface="Source Sans Pro Black" panose="020B0803030403020204" pitchFamily="34" charset="0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3C992A53-6F0F-4A74-0B86-5D928A7A13B2}"/>
              </a:ext>
            </a:extLst>
          </p:cNvPr>
          <p:cNvSpPr txBox="1">
            <a:spLocks/>
          </p:cNvSpPr>
          <p:nvPr/>
        </p:nvSpPr>
        <p:spPr>
          <a:xfrm>
            <a:off x="4061037" y="1804908"/>
            <a:ext cx="1601261" cy="32252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dirty="0">
                <a:latin typeface="Source Sans Pro Black" panose="020B0803030403020204" pitchFamily="34" charset="0"/>
                <a:ea typeface="微软雅黑" panose="020B0503020204020204" pitchFamily="34" charset="-122"/>
                <a:cs typeface="黑体" panose="02010609060101010101" charset="-122"/>
                <a:sym typeface="Source Sans Pro Black" panose="020B0803030403020204" pitchFamily="34" charset="0"/>
              </a:rPr>
              <a:t>940x1334 </a:t>
            </a:r>
            <a:r>
              <a:rPr lang="en-US" altLang="zh-CN" sz="1800" dirty="0" err="1">
                <a:latin typeface="Source Sans Pro Black" panose="020B0803030403020204" pitchFamily="34" charset="0"/>
                <a:ea typeface="微软雅黑" panose="020B0503020204020204" pitchFamily="34" charset="-122"/>
                <a:cs typeface="黑体" panose="02010609060101010101" charset="-122"/>
                <a:sym typeface="Source Sans Pro Black" panose="020B0803030403020204" pitchFamily="34" charset="0"/>
              </a:rPr>
              <a:t>px</a:t>
            </a:r>
            <a:endParaRPr lang="en-US" altLang="zh-CN" sz="1800" dirty="0">
              <a:latin typeface="Source Sans Pro Black" panose="020B0803030403020204" pitchFamily="34" charset="0"/>
              <a:ea typeface="微软雅黑" panose="020B0503020204020204" pitchFamily="34" charset="-122"/>
              <a:cs typeface="黑体" panose="02010609060101010101" charset="-122"/>
              <a:sym typeface="Source Sans Pro Black" panose="020B0803030403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A77F6DC-7F07-BB6D-B70F-654B4074B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539" y="4617961"/>
            <a:ext cx="6447581" cy="21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19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2520280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FF9900"/>
                </a:solidFill>
              </a:rPr>
              <a:t>目标</a:t>
            </a:r>
            <a:r>
              <a:rPr lang="zh-CN" altLang="en-US" sz="2800" b="1" dirty="0"/>
              <a:t>：对图像</a:t>
            </a:r>
            <a:r>
              <a:rPr lang="zh-CN" altLang="en-US" sz="2800" dirty="0"/>
              <a:t>的突出感兴趣的特征或者抑制不需要的特征，</a:t>
            </a:r>
            <a:r>
              <a:rPr lang="zh-CN" altLang="en-US" sz="2800" b="1" dirty="0"/>
              <a:t>使图像处理更适合</a:t>
            </a:r>
            <a:r>
              <a:rPr lang="zh-CN" altLang="en-US" sz="2800" b="1" dirty="0">
                <a:solidFill>
                  <a:srgbClr val="0000FF"/>
                </a:solidFill>
              </a:rPr>
              <a:t>特定的应用</a:t>
            </a:r>
            <a:r>
              <a:rPr lang="zh-CN" altLang="en-US" sz="2800" b="1" dirty="0"/>
              <a:t>。</a:t>
            </a:r>
            <a:endParaRPr lang="en-US" altLang="zh-CN" sz="2800" b="1" dirty="0"/>
          </a:p>
          <a:p>
            <a:r>
              <a:rPr lang="zh-CN" altLang="en-US" sz="2800" b="1" dirty="0">
                <a:solidFill>
                  <a:srgbClr val="FF9900"/>
                </a:solidFill>
              </a:rPr>
              <a:t>处理</a:t>
            </a:r>
            <a:r>
              <a:rPr lang="zh-CN" altLang="en-US" sz="2800" dirty="0"/>
              <a:t>：噪声去除、边缘增强、对比度提高、亮度增加等。</a:t>
            </a:r>
            <a:endParaRPr lang="zh-CN" alt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765920" y="4149080"/>
            <a:ext cx="792088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图像增强是一个主观过程，不存在通用的数学模型。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6D152607-D551-FC2C-AC0C-9D83CE0C4931}"/>
              </a:ext>
            </a:extLst>
          </p:cNvPr>
          <p:cNvSpPr txBox="1">
            <a:spLocks/>
          </p:cNvSpPr>
          <p:nvPr/>
        </p:nvSpPr>
        <p:spPr>
          <a:xfrm>
            <a:off x="318051" y="102604"/>
            <a:ext cx="2381190" cy="795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图像增强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A692886-8C2A-A0C7-1F1A-CFA76020C3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cxnSp>
        <p:nvCxnSpPr>
          <p:cNvPr id="18" name="直线连接符 4">
            <a:extLst>
              <a:ext uri="{FF2B5EF4-FFF2-40B4-BE49-F238E27FC236}">
                <a16:creationId xmlns:a16="http://schemas.microsoft.com/office/drawing/2014/main" id="{1AAA4251-2B68-F6FC-89DF-853FF53756B9}"/>
              </a:ext>
            </a:extLst>
          </p:cNvPr>
          <p:cNvCxnSpPr/>
          <p:nvPr/>
        </p:nvCxnSpPr>
        <p:spPr>
          <a:xfrm>
            <a:off x="2886556" y="539660"/>
            <a:ext cx="1749288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9" name="标题 1">
            <a:extLst>
              <a:ext uri="{FF2B5EF4-FFF2-40B4-BE49-F238E27FC236}">
                <a16:creationId xmlns:a16="http://schemas.microsoft.com/office/drawing/2014/main" id="{F44A75B8-9ADD-23BD-9ABD-AAC7A52F2E74}"/>
              </a:ext>
            </a:extLst>
          </p:cNvPr>
          <p:cNvSpPr txBox="1"/>
          <p:nvPr/>
        </p:nvSpPr>
        <p:spPr>
          <a:xfrm>
            <a:off x="505366" y="431056"/>
            <a:ext cx="3230555" cy="1089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Image Enhancement</a:t>
            </a:r>
            <a:endParaRPr lang="zh-CN" altLang="en-US" sz="2400" b="1" dirty="0">
              <a:solidFill>
                <a:prstClr val="black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6E117ED-FC5A-4252-F267-3817998FCA8B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33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归一化后的概率直方图 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数字图像的灰度范围</a:t>
            </a:r>
            <a:r>
              <a:rPr lang="en-US" altLang="zh-CN" sz="2800" dirty="0">
                <a:latin typeface="Times New Roman" panose="02020503050405090304" charset="0"/>
                <a:sym typeface="+mn-ea"/>
              </a:rPr>
              <a:t>[0, </a:t>
            </a:r>
            <a:r>
              <a:rPr lang="en-US" altLang="zh-CN" sz="2800" i="1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L</a:t>
            </a:r>
            <a:r>
              <a:rPr lang="en-US" altLang="zh-CN" sz="2800" dirty="0">
                <a:latin typeface="Times New Roman" panose="02020503050405090304" charset="0"/>
                <a:sym typeface="+mn-ea"/>
              </a:rPr>
              <a:t>-1]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lang="en-US" altLang="zh-CN" sz="2800" i="1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r</a:t>
            </a:r>
            <a:r>
              <a:rPr lang="en-US" altLang="zh-CN" sz="2800" i="1" baseline="-25000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k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是数字图像中第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k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个灰度级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n</a:t>
            </a:r>
            <a:r>
              <a:rPr kumimoji="1" lang="en-US" altLang="zh-CN" sz="2800" i="1" baseline="-250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k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是图像中灰度级为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r</a:t>
            </a:r>
            <a:r>
              <a:rPr kumimoji="1" lang="en-US" altLang="zh-CN" sz="2800" i="1" baseline="-250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k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的像素数量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M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，</a:t>
            </a:r>
            <a:r>
              <a:rPr kumimoji="1" lang="en-US" altLang="zh-CN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N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分别是数字图像像素的行数和列数</a:t>
            </a: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直方图变换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2834640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Processing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620" y="1932305"/>
            <a:ext cx="4374515" cy="1473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0B234-CDA8-F76C-FC85-433C0F0EE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03EA9DA-8BD0-9C04-9439-77F67AF2BC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CD1953B8-5BEE-2266-910D-138C71614944}"/>
              </a:ext>
            </a:extLst>
          </p:cNvPr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FDB59303-FA29-737B-2CFB-8FD068324BDD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直方图变换</a:t>
            </a:r>
          </a:p>
        </p:txBody>
      </p:sp>
      <p:cxnSp>
        <p:nvCxnSpPr>
          <p:cNvPr id="11" name="直线连接符 4">
            <a:extLst>
              <a:ext uri="{FF2B5EF4-FFF2-40B4-BE49-F238E27FC236}">
                <a16:creationId xmlns:a16="http://schemas.microsoft.com/office/drawing/2014/main" id="{9F1CD1AA-8092-56D6-67A8-D28E53C7AE06}"/>
              </a:ext>
            </a:extLst>
          </p:cNvPr>
          <p:cNvCxnSpPr/>
          <p:nvPr/>
        </p:nvCxnSpPr>
        <p:spPr>
          <a:xfrm>
            <a:off x="2834640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E3E53B9-2D0E-C477-86D5-96FD0590CACA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0D4052B2-BF70-828B-3414-4BC139CBB9E8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Processing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E97CF3-C4E2-69CD-0616-8888F038D5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3" b="7305"/>
          <a:stretch/>
        </p:blipFill>
        <p:spPr>
          <a:xfrm>
            <a:off x="360415" y="1682847"/>
            <a:ext cx="2495327" cy="45503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6F2AA7-34CB-8B8C-01BC-CE0D4EEF2C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" b="7679"/>
          <a:stretch/>
        </p:blipFill>
        <p:spPr>
          <a:xfrm>
            <a:off x="3052445" y="1682847"/>
            <a:ext cx="2505896" cy="45503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3A6A00A-33AA-785D-610E-2451D5C9C7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2" b="25162"/>
          <a:stretch/>
        </p:blipFill>
        <p:spPr>
          <a:xfrm>
            <a:off x="6089912" y="1138639"/>
            <a:ext cx="2292878" cy="229036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BE888B0-C9B9-EA03-B93D-A5D83E8974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3" b="26185"/>
          <a:stretch/>
        </p:blipFill>
        <p:spPr>
          <a:xfrm>
            <a:off x="6089912" y="3442809"/>
            <a:ext cx="2292878" cy="290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17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内容占位符 22"/>
          <p:cNvSpPr>
            <a:spLocks noGrp="1"/>
          </p:cNvSpPr>
          <p:nvPr>
            <p:ph idx="1"/>
          </p:nvPr>
        </p:nvSpPr>
        <p:spPr>
          <a:xfrm>
            <a:off x="457199" y="1340768"/>
            <a:ext cx="8075241" cy="511256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直方图仅统计不同灰度值的像素数，或者出现的概率，而无法提供那些具有同一灰度像素的</a:t>
            </a:r>
            <a:r>
              <a:rPr lang="zh-CN" altLang="en-US" sz="32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空间位置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等其他信息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不同图像可能具有同样的直方图，图像与直方图之间是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多对一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的映射关系</a:t>
            </a:r>
            <a:r>
              <a:rPr lang="zh-CN" altLang="en-US" dirty="0"/>
              <a:t>。</a:t>
            </a:r>
            <a:r>
              <a:rPr lang="en-US" b="1" dirty="0"/>
              <a:t> </a:t>
            </a:r>
          </a:p>
        </p:txBody>
      </p:sp>
      <p:pic>
        <p:nvPicPr>
          <p:cNvPr id="21" name="Picture 20" descr="D:\MATLAB WORK\DIP\Images\face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1048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D:\MATLAB WORK\DIP\Images\c3\Pixel permutation 200 times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18" y="4041048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D:\MATLAB WORK\DIP\Images\c3\face histogram pixel permutation 0 time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861048"/>
            <a:ext cx="3360371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889525" y="630932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行列置换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75E639-B417-8B77-8FC6-1822B23AEA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0B17E31-8138-77EF-6FF6-B91DC6094F41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直方图变换</a:t>
            </a:r>
          </a:p>
        </p:txBody>
      </p:sp>
      <p:cxnSp>
        <p:nvCxnSpPr>
          <p:cNvPr id="7" name="直线连接符 4">
            <a:extLst>
              <a:ext uri="{FF2B5EF4-FFF2-40B4-BE49-F238E27FC236}">
                <a16:creationId xmlns:a16="http://schemas.microsoft.com/office/drawing/2014/main" id="{C88F1C72-AFAE-4692-4F10-6466303CDCB1}"/>
              </a:ext>
            </a:extLst>
          </p:cNvPr>
          <p:cNvCxnSpPr/>
          <p:nvPr/>
        </p:nvCxnSpPr>
        <p:spPr>
          <a:xfrm>
            <a:off x="2834640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4A7729D-FBFE-A295-FF88-14C77C9EFD53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925A5F6-BF10-C8B3-A21D-D5713FA5CCAB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Processing</a:t>
            </a:r>
          </a:p>
        </p:txBody>
      </p:sp>
    </p:spTree>
    <p:extLst>
      <p:ext uri="{BB962C8B-B14F-4D97-AF65-F5344CB8AC3E}">
        <p14:creationId xmlns:p14="http://schemas.microsoft.com/office/powerpoint/2010/main" val="375416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94" y="3212976"/>
            <a:ext cx="36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00" y="3212976"/>
            <a:ext cx="3600000" cy="2700000"/>
          </a:xfrm>
          <a:prstGeom prst="rect">
            <a:avLst/>
          </a:prstGeom>
        </p:spPr>
      </p:pic>
      <p:sp>
        <p:nvSpPr>
          <p:cNvPr id="23" name="内容占位符 2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1519436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2600" b="1" dirty="0">
                <a:latin typeface="宋体" panose="02010600030101010101" pitchFamily="2" charset="-122"/>
                <a:ea typeface="宋体" panose="02010600030101010101" pitchFamily="2" charset="-122"/>
              </a:rPr>
              <a:t>直方图具有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可叠加性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将图像分为区域，各个区域都可分别统计直方图，原图像的总直方图为各个区域直方图之和。</a:t>
            </a:r>
          </a:p>
          <a:p>
            <a:pPr lvl="1">
              <a:lnSpc>
                <a:spcPct val="120000"/>
              </a:lnSpc>
              <a:defRPr/>
            </a:pPr>
            <a:endParaRPr lang="zh-CN" altLang="en-US" sz="2800" b="1" dirty="0"/>
          </a:p>
        </p:txBody>
      </p:sp>
      <p:sp>
        <p:nvSpPr>
          <p:cNvPr id="13" name="Equal 12"/>
          <p:cNvSpPr>
            <a:spLocks noChangeAspect="1"/>
          </p:cNvSpPr>
          <p:nvPr/>
        </p:nvSpPr>
        <p:spPr bwMode="auto">
          <a:xfrm>
            <a:off x="5325183" y="4382976"/>
            <a:ext cx="360000" cy="360000"/>
          </a:xfrm>
          <a:prstGeom prst="mathEqual">
            <a:avLst/>
          </a:prstGeom>
          <a:solidFill>
            <a:srgbClr val="7D2E8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411982"/>
            <a:ext cx="593408" cy="4238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8" y="3869819"/>
            <a:ext cx="593408" cy="17463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1" y="3411982"/>
            <a:ext cx="1576769" cy="4238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1" y="3869819"/>
            <a:ext cx="1576769" cy="17463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840FAF-9374-D6D9-85AA-EEB1608644C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0C10351-36C1-E49B-B8F1-DFC3BE47E87F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直方图变换</a:t>
            </a:r>
          </a:p>
        </p:txBody>
      </p:sp>
      <p:cxnSp>
        <p:nvCxnSpPr>
          <p:cNvPr id="8" name="直线连接符 4">
            <a:extLst>
              <a:ext uri="{FF2B5EF4-FFF2-40B4-BE49-F238E27FC236}">
                <a16:creationId xmlns:a16="http://schemas.microsoft.com/office/drawing/2014/main" id="{B7E4363D-A893-0470-38F3-241E4283D4DE}"/>
              </a:ext>
            </a:extLst>
          </p:cNvPr>
          <p:cNvCxnSpPr/>
          <p:nvPr/>
        </p:nvCxnSpPr>
        <p:spPr>
          <a:xfrm>
            <a:off x="2834640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92B0229F-4571-6686-15AD-678810CB4403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F184899A-FDC8-2740-A96D-EC6FBD5FD543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Processing</a:t>
            </a:r>
          </a:p>
        </p:txBody>
      </p:sp>
    </p:spTree>
    <p:extLst>
      <p:ext uri="{BB962C8B-B14F-4D97-AF65-F5344CB8AC3E}">
        <p14:creationId xmlns:p14="http://schemas.microsoft.com/office/powerpoint/2010/main" val="2700577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内容占位符 2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1881186"/>
          </a:xfrm>
        </p:spPr>
        <p:txBody>
          <a:bodyPr/>
          <a:lstStyle/>
          <a:p>
            <a:pPr lvl="0">
              <a:lnSpc>
                <a:spcPct val="120000"/>
              </a:lnSpc>
              <a:defRPr/>
            </a:pPr>
            <a:r>
              <a:rPr lang="zh-CN" altLang="en-US" b="1" dirty="0"/>
              <a:t>直方图是总体灰度的概念。</a:t>
            </a:r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1187624" y="2420888"/>
            <a:ext cx="7043737" cy="3810000"/>
            <a:chOff x="960" y="1776"/>
            <a:chExt cx="4437" cy="2400"/>
          </a:xfrm>
        </p:grpSpPr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488" y="4032"/>
              <a:ext cx="35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 flipV="1">
              <a:off x="1776" y="1776"/>
              <a:ext cx="0" cy="2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960" y="1776"/>
              <a:ext cx="8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33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p</a:t>
              </a:r>
              <a:r>
                <a: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</a:t>
              </a:r>
              <a:r>
                <a:rPr kumimoji="1" lang="en-US" altLang="zh-CN" sz="3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1" lang="en-US" altLang="zh-CN" sz="3200" b="0" i="1" u="none" strike="noStrike" kern="1200" cap="none" spc="0" normalizeH="0" baseline="-2500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k</a:t>
              </a:r>
              <a:r>
                <a: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)</a:t>
              </a:r>
              <a:r>
                <a:rPr kumimoji="1" lang="en-US" altLang="zh-CN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5103" y="3790"/>
              <a:ext cx="29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33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1" lang="en-US" altLang="zh-CN" sz="3200" b="0" i="1" u="none" strike="noStrike" kern="1200" cap="none" spc="0" normalizeH="0" baseline="-2500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k</a:t>
              </a:r>
              <a:endParaRPr kumimoji="1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88" y="2544"/>
              <a:ext cx="0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256" y="331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1920" y="2928"/>
              <a:ext cx="0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024" y="2880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2496" y="2592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 flipV="1">
              <a:off x="2064" y="2688"/>
              <a:ext cx="0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V="1">
              <a:off x="2400" y="3072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V="1">
              <a:off x="2832" y="326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 flipV="1">
              <a:off x="2928" y="3456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 flipV="1">
              <a:off x="2160" y="3024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V="1">
              <a:off x="2592" y="2160"/>
              <a:ext cx="0" cy="18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3069162" y="2106088"/>
            <a:ext cx="41436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7F9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总体偏暗的图像的直方图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0B3CE80-8154-9AB5-1706-2066B6FC3E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9" name="标题 1">
            <a:extLst>
              <a:ext uri="{FF2B5EF4-FFF2-40B4-BE49-F238E27FC236}">
                <a16:creationId xmlns:a16="http://schemas.microsoft.com/office/drawing/2014/main" id="{C2C7308B-C0FF-3AEF-BA71-70EADAC8F1CE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直方图变换</a:t>
            </a:r>
          </a:p>
        </p:txBody>
      </p:sp>
      <p:cxnSp>
        <p:nvCxnSpPr>
          <p:cNvPr id="30" name="直线连接符 4">
            <a:extLst>
              <a:ext uri="{FF2B5EF4-FFF2-40B4-BE49-F238E27FC236}">
                <a16:creationId xmlns:a16="http://schemas.microsoft.com/office/drawing/2014/main" id="{59FCB2D0-22CC-99DD-A6E7-C7C2B7844653}"/>
              </a:ext>
            </a:extLst>
          </p:cNvPr>
          <p:cNvCxnSpPr/>
          <p:nvPr/>
        </p:nvCxnSpPr>
        <p:spPr>
          <a:xfrm>
            <a:off x="2834640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5DE0FADD-7016-0B14-C13F-1DDB217C5BD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12310BC1-7586-10FA-641E-6079C7BE410E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Processing</a:t>
            </a:r>
          </a:p>
        </p:txBody>
      </p:sp>
    </p:spTree>
    <p:extLst>
      <p:ext uri="{BB962C8B-B14F-4D97-AF65-F5344CB8AC3E}">
        <p14:creationId xmlns:p14="http://schemas.microsoft.com/office/powerpoint/2010/main" val="2785243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内容占位符 2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1881186"/>
          </a:xfrm>
        </p:spPr>
        <p:txBody>
          <a:bodyPr/>
          <a:lstStyle/>
          <a:p>
            <a:pPr lvl="0">
              <a:lnSpc>
                <a:spcPct val="120000"/>
              </a:lnSpc>
              <a:defRPr/>
            </a:pPr>
            <a:r>
              <a:rPr lang="zh-CN" altLang="en-US" b="1" dirty="0"/>
              <a:t>直方图是总体灰度的概念。</a:t>
            </a:r>
          </a:p>
        </p:txBody>
      </p:sp>
      <p:grpSp>
        <p:nvGrpSpPr>
          <p:cNvPr id="25" name="Group 3"/>
          <p:cNvGrpSpPr>
            <a:grpSpLocks/>
          </p:cNvGrpSpPr>
          <p:nvPr/>
        </p:nvGrpSpPr>
        <p:grpSpPr bwMode="auto">
          <a:xfrm>
            <a:off x="1308695" y="2417589"/>
            <a:ext cx="7043738" cy="3810000"/>
            <a:chOff x="960" y="1776"/>
            <a:chExt cx="4437" cy="2400"/>
          </a:xfrm>
        </p:grpSpPr>
        <p:sp>
          <p:nvSpPr>
            <p:cNvPr id="26" name="Line 4"/>
            <p:cNvSpPr>
              <a:spLocks noChangeShapeType="1"/>
            </p:cNvSpPr>
            <p:nvPr/>
          </p:nvSpPr>
          <p:spPr bwMode="auto">
            <a:xfrm>
              <a:off x="1488" y="4032"/>
              <a:ext cx="35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Line 5"/>
            <p:cNvSpPr>
              <a:spLocks noChangeShapeType="1"/>
            </p:cNvSpPr>
            <p:nvPr/>
          </p:nvSpPr>
          <p:spPr bwMode="auto">
            <a:xfrm flipV="1">
              <a:off x="1776" y="1776"/>
              <a:ext cx="0" cy="2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960" y="1776"/>
              <a:ext cx="8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33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p</a:t>
              </a:r>
              <a:r>
                <a: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</a:t>
              </a:r>
              <a:r>
                <a:rPr kumimoji="1" lang="en-US" altLang="zh-CN" sz="3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1" lang="en-US" altLang="zh-CN" sz="3200" b="0" i="1" u="none" strike="noStrike" kern="1200" cap="none" spc="0" normalizeH="0" baseline="-2500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k</a:t>
              </a:r>
              <a:r>
                <a: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)</a:t>
              </a:r>
              <a:r>
                <a:rPr kumimoji="1" lang="en-US" altLang="zh-CN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</a:p>
          </p:txBody>
        </p:sp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5103" y="3790"/>
              <a:ext cx="29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33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1" lang="en-US" altLang="zh-CN" sz="3200" b="0" i="1" u="none" strike="noStrike" kern="1200" cap="none" spc="0" normalizeH="0" baseline="-2500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k</a:t>
              </a:r>
              <a:endParaRPr kumimoji="1" lang="en-US" altLang="zh-CN" sz="3200" b="0" i="1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Line 8"/>
            <p:cNvSpPr>
              <a:spLocks noChangeShapeType="1"/>
            </p:cNvSpPr>
            <p:nvPr/>
          </p:nvSpPr>
          <p:spPr bwMode="auto">
            <a:xfrm flipV="1">
              <a:off x="4368" y="2016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Line 9"/>
            <p:cNvSpPr>
              <a:spLocks noChangeShapeType="1"/>
            </p:cNvSpPr>
            <p:nvPr/>
          </p:nvSpPr>
          <p:spPr bwMode="auto">
            <a:xfrm flipV="1">
              <a:off x="4176" y="2544"/>
              <a:ext cx="0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3840" y="2688"/>
              <a:ext cx="0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Line 11"/>
            <p:cNvSpPr>
              <a:spLocks noChangeShapeType="1"/>
            </p:cNvSpPr>
            <p:nvPr/>
          </p:nvSpPr>
          <p:spPr bwMode="auto">
            <a:xfrm>
              <a:off x="3360" y="2352"/>
              <a:ext cx="0" cy="1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Line 12"/>
            <p:cNvSpPr>
              <a:spLocks noChangeShapeType="1"/>
            </p:cNvSpPr>
            <p:nvPr/>
          </p:nvSpPr>
          <p:spPr bwMode="auto">
            <a:xfrm>
              <a:off x="4800" y="2832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3648" y="2784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Line 14"/>
            <p:cNvSpPr>
              <a:spLocks noChangeShapeType="1"/>
            </p:cNvSpPr>
            <p:nvPr/>
          </p:nvSpPr>
          <p:spPr bwMode="auto">
            <a:xfrm flipV="1">
              <a:off x="3936" y="2496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Line 15"/>
            <p:cNvSpPr>
              <a:spLocks noChangeShapeType="1"/>
            </p:cNvSpPr>
            <p:nvPr/>
          </p:nvSpPr>
          <p:spPr bwMode="auto">
            <a:xfrm flipV="1">
              <a:off x="4560" y="36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Line 16"/>
            <p:cNvSpPr>
              <a:spLocks noChangeShapeType="1"/>
            </p:cNvSpPr>
            <p:nvPr/>
          </p:nvSpPr>
          <p:spPr bwMode="auto">
            <a:xfrm flipV="1">
              <a:off x="4704" y="3600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Line 17"/>
            <p:cNvSpPr>
              <a:spLocks noChangeShapeType="1"/>
            </p:cNvSpPr>
            <p:nvPr/>
          </p:nvSpPr>
          <p:spPr bwMode="auto">
            <a:xfrm flipV="1">
              <a:off x="4032" y="3120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Line 18"/>
            <p:cNvSpPr>
              <a:spLocks noChangeShapeType="1"/>
            </p:cNvSpPr>
            <p:nvPr/>
          </p:nvSpPr>
          <p:spPr bwMode="auto">
            <a:xfrm flipV="1">
              <a:off x="3504" y="3024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Line 19"/>
            <p:cNvSpPr>
              <a:spLocks noChangeShapeType="1"/>
            </p:cNvSpPr>
            <p:nvPr/>
          </p:nvSpPr>
          <p:spPr bwMode="auto">
            <a:xfrm flipV="1">
              <a:off x="4464" y="3408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Line 20"/>
            <p:cNvSpPr>
              <a:spLocks noChangeShapeType="1"/>
            </p:cNvSpPr>
            <p:nvPr/>
          </p:nvSpPr>
          <p:spPr bwMode="auto">
            <a:xfrm flipV="1">
              <a:off x="3744" y="2496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Line 21"/>
            <p:cNvSpPr>
              <a:spLocks noChangeShapeType="1"/>
            </p:cNvSpPr>
            <p:nvPr/>
          </p:nvSpPr>
          <p:spPr bwMode="auto">
            <a:xfrm flipV="1">
              <a:off x="3264" y="2592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Line 22"/>
            <p:cNvSpPr>
              <a:spLocks noChangeShapeType="1"/>
            </p:cNvSpPr>
            <p:nvPr/>
          </p:nvSpPr>
          <p:spPr bwMode="auto">
            <a:xfrm flipV="1">
              <a:off x="4272" y="2400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5" name="Text Box 24"/>
          <p:cNvSpPr txBox="1">
            <a:spLocks noChangeArrowheads="1"/>
          </p:cNvSpPr>
          <p:nvPr/>
        </p:nvSpPr>
        <p:spPr bwMode="auto">
          <a:xfrm>
            <a:off x="3489378" y="2175247"/>
            <a:ext cx="35702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7F9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总体偏亮图像的直方图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73C1492-A0B5-07D2-EFEE-E2245B5A3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A6EFA7A6-142F-E3D7-A346-4D282835BB16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直方图变换</a:t>
            </a:r>
          </a:p>
        </p:txBody>
      </p:sp>
      <p:cxnSp>
        <p:nvCxnSpPr>
          <p:cNvPr id="11" name="直线连接符 4">
            <a:extLst>
              <a:ext uri="{FF2B5EF4-FFF2-40B4-BE49-F238E27FC236}">
                <a16:creationId xmlns:a16="http://schemas.microsoft.com/office/drawing/2014/main" id="{CAE828D5-2301-4A97-0E6D-0737BFC13137}"/>
              </a:ext>
            </a:extLst>
          </p:cNvPr>
          <p:cNvCxnSpPr/>
          <p:nvPr/>
        </p:nvCxnSpPr>
        <p:spPr>
          <a:xfrm>
            <a:off x="2834640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B2D3B3B-B497-B1DA-FCE9-BA6B4B0EBF5E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BC910DF5-3E80-FFF0-8FD9-2AFB3CF48E8C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Processing</a:t>
            </a:r>
          </a:p>
        </p:txBody>
      </p:sp>
    </p:spTree>
    <p:extLst>
      <p:ext uri="{BB962C8B-B14F-4D97-AF65-F5344CB8AC3E}">
        <p14:creationId xmlns:p14="http://schemas.microsoft.com/office/powerpoint/2010/main" val="3976205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内容占位符 2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1881186"/>
          </a:xfrm>
        </p:spPr>
        <p:txBody>
          <a:bodyPr/>
          <a:lstStyle/>
          <a:p>
            <a:pPr lvl="0">
              <a:lnSpc>
                <a:spcPct val="120000"/>
              </a:lnSpc>
              <a:defRPr/>
            </a:pPr>
            <a:r>
              <a:rPr lang="zh-CN" altLang="en-US" b="1" dirty="0"/>
              <a:t>直方图是总体灰度的概念。</a:t>
            </a:r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 bwMode="auto">
          <a:xfrm>
            <a:off x="3255318" y="2161841"/>
            <a:ext cx="4230588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fontAlgn="base">
              <a:spcBef>
                <a:spcPct val="20000"/>
              </a:spcBef>
              <a:spcAft>
                <a:spcPct val="0"/>
              </a:spcAft>
              <a:buClr>
                <a:srgbClr val="053E49"/>
              </a:buClr>
              <a:buFont typeface="Wingdings 2" panose="05020102010507070707" pitchFamily="18" charset="2"/>
              <a:buChar char=""/>
              <a:defRPr sz="2600" kern="120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827088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235075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43063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53E49"/>
              </a:buClr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7F9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对比度较低图像的直方图	   	</a:t>
            </a:r>
          </a:p>
        </p:txBody>
      </p:sp>
      <p:grpSp>
        <p:nvGrpSpPr>
          <p:cNvPr id="47" name="Group 4"/>
          <p:cNvGrpSpPr>
            <a:grpSpLocks/>
          </p:cNvGrpSpPr>
          <p:nvPr/>
        </p:nvGrpSpPr>
        <p:grpSpPr bwMode="auto">
          <a:xfrm>
            <a:off x="1290092" y="2357264"/>
            <a:ext cx="7043738" cy="3810000"/>
            <a:chOff x="960" y="1776"/>
            <a:chExt cx="4437" cy="2400"/>
          </a:xfrm>
        </p:grpSpPr>
        <p:sp>
          <p:nvSpPr>
            <p:cNvPr id="48" name="Line 5"/>
            <p:cNvSpPr>
              <a:spLocks noChangeShapeType="1"/>
            </p:cNvSpPr>
            <p:nvPr/>
          </p:nvSpPr>
          <p:spPr bwMode="auto">
            <a:xfrm>
              <a:off x="1488" y="4032"/>
              <a:ext cx="35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Line 6"/>
            <p:cNvSpPr>
              <a:spLocks noChangeShapeType="1"/>
            </p:cNvSpPr>
            <p:nvPr/>
          </p:nvSpPr>
          <p:spPr bwMode="auto">
            <a:xfrm flipV="1">
              <a:off x="1776" y="1776"/>
              <a:ext cx="0" cy="2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Rectangle 7"/>
            <p:cNvSpPr>
              <a:spLocks noChangeArrowheads="1"/>
            </p:cNvSpPr>
            <p:nvPr/>
          </p:nvSpPr>
          <p:spPr bwMode="auto">
            <a:xfrm>
              <a:off x="960" y="1776"/>
              <a:ext cx="8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33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p</a:t>
              </a:r>
              <a:r>
                <a: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</a:t>
              </a:r>
              <a:r>
                <a:rPr kumimoji="1" lang="en-US" altLang="zh-CN" sz="3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1" lang="en-US" altLang="zh-CN" sz="3200" b="0" i="1" u="none" strike="noStrike" kern="1200" cap="none" spc="0" normalizeH="0" baseline="-2500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k</a:t>
              </a:r>
              <a:r>
                <a: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)</a:t>
              </a:r>
              <a:r>
                <a:rPr kumimoji="1" lang="en-US" altLang="zh-CN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</a:p>
          </p:txBody>
        </p:sp>
        <p:sp>
          <p:nvSpPr>
            <p:cNvPr id="51" name="Rectangle 8"/>
            <p:cNvSpPr>
              <a:spLocks noChangeArrowheads="1"/>
            </p:cNvSpPr>
            <p:nvPr/>
          </p:nvSpPr>
          <p:spPr bwMode="auto">
            <a:xfrm>
              <a:off x="5103" y="3790"/>
              <a:ext cx="29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33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1" lang="en-US" altLang="zh-CN" sz="3200" b="0" i="1" u="none" strike="noStrike" kern="1200" cap="none" spc="0" normalizeH="0" baseline="-2500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k</a:t>
              </a:r>
              <a:endParaRPr kumimoji="1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Line 9"/>
            <p:cNvSpPr>
              <a:spLocks noChangeShapeType="1"/>
            </p:cNvSpPr>
            <p:nvPr/>
          </p:nvSpPr>
          <p:spPr bwMode="auto">
            <a:xfrm flipV="1">
              <a:off x="3840" y="2688"/>
              <a:ext cx="0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Line 10"/>
            <p:cNvSpPr>
              <a:spLocks noChangeShapeType="1"/>
            </p:cNvSpPr>
            <p:nvPr/>
          </p:nvSpPr>
          <p:spPr bwMode="auto">
            <a:xfrm>
              <a:off x="3360" y="2352"/>
              <a:ext cx="0" cy="1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Line 11"/>
            <p:cNvSpPr>
              <a:spLocks noChangeShapeType="1"/>
            </p:cNvSpPr>
            <p:nvPr/>
          </p:nvSpPr>
          <p:spPr bwMode="auto">
            <a:xfrm>
              <a:off x="3024" y="2880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Line 12"/>
            <p:cNvSpPr>
              <a:spLocks noChangeShapeType="1"/>
            </p:cNvSpPr>
            <p:nvPr/>
          </p:nvSpPr>
          <p:spPr bwMode="auto">
            <a:xfrm>
              <a:off x="3648" y="2784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 flipV="1">
              <a:off x="2832" y="326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Line 14"/>
            <p:cNvSpPr>
              <a:spLocks noChangeShapeType="1"/>
            </p:cNvSpPr>
            <p:nvPr/>
          </p:nvSpPr>
          <p:spPr bwMode="auto">
            <a:xfrm flipV="1">
              <a:off x="3936" y="2496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Line 15"/>
            <p:cNvSpPr>
              <a:spLocks noChangeShapeType="1"/>
            </p:cNvSpPr>
            <p:nvPr/>
          </p:nvSpPr>
          <p:spPr bwMode="auto">
            <a:xfrm flipV="1">
              <a:off x="3504" y="3024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Line 16"/>
            <p:cNvSpPr>
              <a:spLocks noChangeShapeType="1"/>
            </p:cNvSpPr>
            <p:nvPr/>
          </p:nvSpPr>
          <p:spPr bwMode="auto">
            <a:xfrm flipV="1">
              <a:off x="2928" y="3456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Line 17"/>
            <p:cNvSpPr>
              <a:spLocks noChangeShapeType="1"/>
            </p:cNvSpPr>
            <p:nvPr/>
          </p:nvSpPr>
          <p:spPr bwMode="auto">
            <a:xfrm flipV="1">
              <a:off x="3744" y="2496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Line 18"/>
            <p:cNvSpPr>
              <a:spLocks noChangeShapeType="1"/>
            </p:cNvSpPr>
            <p:nvPr/>
          </p:nvSpPr>
          <p:spPr bwMode="auto">
            <a:xfrm flipV="1">
              <a:off x="3264" y="2592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Line 19"/>
            <p:cNvSpPr>
              <a:spLocks noChangeShapeType="1"/>
            </p:cNvSpPr>
            <p:nvPr/>
          </p:nvSpPr>
          <p:spPr bwMode="auto">
            <a:xfrm>
              <a:off x="3120" y="2640"/>
              <a:ext cx="0" cy="13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8904A62-1BEA-65F4-3819-49F4051314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F8779D0F-9456-854E-4149-6466F7358183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直方图变换</a:t>
            </a:r>
          </a:p>
        </p:txBody>
      </p:sp>
      <p:cxnSp>
        <p:nvCxnSpPr>
          <p:cNvPr id="11" name="直线连接符 4">
            <a:extLst>
              <a:ext uri="{FF2B5EF4-FFF2-40B4-BE49-F238E27FC236}">
                <a16:creationId xmlns:a16="http://schemas.microsoft.com/office/drawing/2014/main" id="{D1C3A40F-4A82-940D-00AA-271041D40125}"/>
              </a:ext>
            </a:extLst>
          </p:cNvPr>
          <p:cNvCxnSpPr/>
          <p:nvPr/>
        </p:nvCxnSpPr>
        <p:spPr>
          <a:xfrm>
            <a:off x="2834640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9D04BD0-BFF0-C246-1325-9BC840A0AC2D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B6969738-692D-0707-B1A2-E080C7F3ECCF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Processing</a:t>
            </a:r>
          </a:p>
        </p:txBody>
      </p:sp>
    </p:spTree>
    <p:extLst>
      <p:ext uri="{BB962C8B-B14F-4D97-AF65-F5344CB8AC3E}">
        <p14:creationId xmlns:p14="http://schemas.microsoft.com/office/powerpoint/2010/main" val="2126278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内容占位符 2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1881186"/>
          </a:xfrm>
        </p:spPr>
        <p:txBody>
          <a:bodyPr/>
          <a:lstStyle/>
          <a:p>
            <a:pPr lvl="0">
              <a:lnSpc>
                <a:spcPct val="120000"/>
              </a:lnSpc>
              <a:defRPr/>
            </a:pPr>
            <a:r>
              <a:rPr lang="zh-CN" altLang="en-US" b="1" dirty="0"/>
              <a:t>直方图是总体灰度的概念。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3029870" y="2204864"/>
            <a:ext cx="3862387" cy="55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fontAlgn="base">
              <a:spcBef>
                <a:spcPct val="20000"/>
              </a:spcBef>
              <a:spcAft>
                <a:spcPct val="0"/>
              </a:spcAft>
              <a:buClr>
                <a:srgbClr val="053E49"/>
              </a:buClr>
              <a:buFont typeface="Wingdings 2" panose="05020102010507070707" pitchFamily="18" charset="2"/>
              <a:buChar char=""/>
              <a:defRPr sz="2600" kern="120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827088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235075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43063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53E49"/>
              </a:buClr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7F9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对比度较高图像的直方图	   	</a:t>
            </a:r>
          </a:p>
        </p:txBody>
      </p:sp>
      <p:grpSp>
        <p:nvGrpSpPr>
          <p:cNvPr id="22" name="Group 4"/>
          <p:cNvGrpSpPr>
            <a:grpSpLocks/>
          </p:cNvGrpSpPr>
          <p:nvPr/>
        </p:nvGrpSpPr>
        <p:grpSpPr bwMode="auto">
          <a:xfrm>
            <a:off x="948657" y="2530301"/>
            <a:ext cx="7043737" cy="3810000"/>
            <a:chOff x="960" y="1776"/>
            <a:chExt cx="4437" cy="2400"/>
          </a:xfrm>
        </p:grpSpPr>
        <p:sp>
          <p:nvSpPr>
            <p:cNvPr id="24" name="Line 5"/>
            <p:cNvSpPr>
              <a:spLocks noChangeShapeType="1"/>
            </p:cNvSpPr>
            <p:nvPr/>
          </p:nvSpPr>
          <p:spPr bwMode="auto">
            <a:xfrm>
              <a:off x="1488" y="4032"/>
              <a:ext cx="35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Line 6"/>
            <p:cNvSpPr>
              <a:spLocks noChangeShapeType="1"/>
            </p:cNvSpPr>
            <p:nvPr/>
          </p:nvSpPr>
          <p:spPr bwMode="auto">
            <a:xfrm flipV="1">
              <a:off x="1776" y="1776"/>
              <a:ext cx="0" cy="2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960" y="1776"/>
              <a:ext cx="8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33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p</a:t>
              </a:r>
              <a:r>
                <a: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</a:t>
              </a:r>
              <a:r>
                <a:rPr kumimoji="1" lang="en-US" altLang="zh-CN" sz="3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1" lang="en-US" altLang="zh-CN" sz="3200" b="0" i="1" u="none" strike="noStrike" kern="1200" cap="none" spc="0" normalizeH="0" baseline="-2500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k</a:t>
              </a:r>
              <a:r>
                <a: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)</a:t>
              </a:r>
              <a:r>
                <a:rPr kumimoji="1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5103" y="3790"/>
              <a:ext cx="29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33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1" lang="en-US" altLang="zh-CN" sz="3200" b="0" i="1" u="none" strike="noStrike" kern="1200" cap="none" spc="0" normalizeH="0" baseline="-2500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k</a:t>
              </a:r>
              <a:endParaRPr kumimoji="1" lang="en-US" altLang="zh-CN" sz="3200" b="0" i="1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Line 9"/>
            <p:cNvSpPr>
              <a:spLocks noChangeShapeType="1"/>
            </p:cNvSpPr>
            <p:nvPr/>
          </p:nvSpPr>
          <p:spPr bwMode="auto">
            <a:xfrm flipV="1">
              <a:off x="4368" y="2016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Line 10"/>
            <p:cNvSpPr>
              <a:spLocks noChangeShapeType="1"/>
            </p:cNvSpPr>
            <p:nvPr/>
          </p:nvSpPr>
          <p:spPr bwMode="auto">
            <a:xfrm flipV="1">
              <a:off x="4176" y="2544"/>
              <a:ext cx="0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Line 11"/>
            <p:cNvSpPr>
              <a:spLocks noChangeShapeType="1"/>
            </p:cNvSpPr>
            <p:nvPr/>
          </p:nvSpPr>
          <p:spPr bwMode="auto">
            <a:xfrm flipV="1">
              <a:off x="3840" y="2688"/>
              <a:ext cx="0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Line 12"/>
            <p:cNvSpPr>
              <a:spLocks noChangeShapeType="1"/>
            </p:cNvSpPr>
            <p:nvPr/>
          </p:nvSpPr>
          <p:spPr bwMode="auto">
            <a:xfrm>
              <a:off x="2688" y="3456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Line 13"/>
            <p:cNvSpPr>
              <a:spLocks noChangeShapeType="1"/>
            </p:cNvSpPr>
            <p:nvPr/>
          </p:nvSpPr>
          <p:spPr bwMode="auto">
            <a:xfrm>
              <a:off x="2256" y="331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Line 14"/>
            <p:cNvSpPr>
              <a:spLocks noChangeShapeType="1"/>
            </p:cNvSpPr>
            <p:nvPr/>
          </p:nvSpPr>
          <p:spPr bwMode="auto">
            <a:xfrm>
              <a:off x="3360" y="2352"/>
              <a:ext cx="0" cy="1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Line 15"/>
            <p:cNvSpPr>
              <a:spLocks noChangeShapeType="1"/>
            </p:cNvSpPr>
            <p:nvPr/>
          </p:nvSpPr>
          <p:spPr bwMode="auto">
            <a:xfrm>
              <a:off x="1920" y="364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Line 16"/>
            <p:cNvSpPr>
              <a:spLocks noChangeShapeType="1"/>
            </p:cNvSpPr>
            <p:nvPr/>
          </p:nvSpPr>
          <p:spPr bwMode="auto">
            <a:xfrm>
              <a:off x="3024" y="2880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Line 17"/>
            <p:cNvSpPr>
              <a:spLocks noChangeShapeType="1"/>
            </p:cNvSpPr>
            <p:nvPr/>
          </p:nvSpPr>
          <p:spPr bwMode="auto">
            <a:xfrm>
              <a:off x="2496" y="3408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Line 18"/>
            <p:cNvSpPr>
              <a:spLocks noChangeShapeType="1"/>
            </p:cNvSpPr>
            <p:nvPr/>
          </p:nvSpPr>
          <p:spPr bwMode="auto">
            <a:xfrm>
              <a:off x="4800" y="2832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Line 19"/>
            <p:cNvSpPr>
              <a:spLocks noChangeShapeType="1"/>
            </p:cNvSpPr>
            <p:nvPr/>
          </p:nvSpPr>
          <p:spPr bwMode="auto">
            <a:xfrm>
              <a:off x="3648" y="2784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Line 20"/>
            <p:cNvSpPr>
              <a:spLocks noChangeShapeType="1"/>
            </p:cNvSpPr>
            <p:nvPr/>
          </p:nvSpPr>
          <p:spPr bwMode="auto">
            <a:xfrm flipV="1">
              <a:off x="2064" y="3504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Line 21"/>
            <p:cNvSpPr>
              <a:spLocks noChangeShapeType="1"/>
            </p:cNvSpPr>
            <p:nvPr/>
          </p:nvSpPr>
          <p:spPr bwMode="auto">
            <a:xfrm flipV="1">
              <a:off x="2400" y="3072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Line 22"/>
            <p:cNvSpPr>
              <a:spLocks noChangeShapeType="1"/>
            </p:cNvSpPr>
            <p:nvPr/>
          </p:nvSpPr>
          <p:spPr bwMode="auto">
            <a:xfrm flipV="1">
              <a:off x="2832" y="326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Line 23"/>
            <p:cNvSpPr>
              <a:spLocks noChangeShapeType="1"/>
            </p:cNvSpPr>
            <p:nvPr/>
          </p:nvSpPr>
          <p:spPr bwMode="auto">
            <a:xfrm flipV="1">
              <a:off x="3936" y="2496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Line 24"/>
            <p:cNvSpPr>
              <a:spLocks noChangeShapeType="1"/>
            </p:cNvSpPr>
            <p:nvPr/>
          </p:nvSpPr>
          <p:spPr bwMode="auto">
            <a:xfrm flipV="1">
              <a:off x="4560" y="36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Line 25"/>
            <p:cNvSpPr>
              <a:spLocks noChangeShapeType="1"/>
            </p:cNvSpPr>
            <p:nvPr/>
          </p:nvSpPr>
          <p:spPr bwMode="auto">
            <a:xfrm flipV="1">
              <a:off x="4704" y="3600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Line 26"/>
            <p:cNvSpPr>
              <a:spLocks noChangeShapeType="1"/>
            </p:cNvSpPr>
            <p:nvPr/>
          </p:nvSpPr>
          <p:spPr bwMode="auto">
            <a:xfrm flipV="1">
              <a:off x="4032" y="3120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Line 27"/>
            <p:cNvSpPr>
              <a:spLocks noChangeShapeType="1"/>
            </p:cNvSpPr>
            <p:nvPr/>
          </p:nvSpPr>
          <p:spPr bwMode="auto">
            <a:xfrm flipV="1">
              <a:off x="3504" y="3024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Line 28"/>
            <p:cNvSpPr>
              <a:spLocks noChangeShapeType="1"/>
            </p:cNvSpPr>
            <p:nvPr/>
          </p:nvSpPr>
          <p:spPr bwMode="auto">
            <a:xfrm flipV="1">
              <a:off x="2928" y="3456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Line 29"/>
            <p:cNvSpPr>
              <a:spLocks noChangeShapeType="1"/>
            </p:cNvSpPr>
            <p:nvPr/>
          </p:nvSpPr>
          <p:spPr bwMode="auto">
            <a:xfrm flipV="1">
              <a:off x="2160" y="355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Line 30"/>
            <p:cNvSpPr>
              <a:spLocks noChangeShapeType="1"/>
            </p:cNvSpPr>
            <p:nvPr/>
          </p:nvSpPr>
          <p:spPr bwMode="auto">
            <a:xfrm flipV="1">
              <a:off x="4464" y="3408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Line 31"/>
            <p:cNvSpPr>
              <a:spLocks noChangeShapeType="1"/>
            </p:cNvSpPr>
            <p:nvPr/>
          </p:nvSpPr>
          <p:spPr bwMode="auto">
            <a:xfrm flipV="1">
              <a:off x="3744" y="2496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Line 32"/>
            <p:cNvSpPr>
              <a:spLocks noChangeShapeType="1"/>
            </p:cNvSpPr>
            <p:nvPr/>
          </p:nvSpPr>
          <p:spPr bwMode="auto">
            <a:xfrm flipV="1">
              <a:off x="2592" y="3408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Line 33"/>
            <p:cNvSpPr>
              <a:spLocks noChangeShapeType="1"/>
            </p:cNvSpPr>
            <p:nvPr/>
          </p:nvSpPr>
          <p:spPr bwMode="auto">
            <a:xfrm flipV="1">
              <a:off x="3264" y="2592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Line 34"/>
            <p:cNvSpPr>
              <a:spLocks noChangeShapeType="1"/>
            </p:cNvSpPr>
            <p:nvPr/>
          </p:nvSpPr>
          <p:spPr bwMode="auto">
            <a:xfrm>
              <a:off x="3120" y="2640"/>
              <a:ext cx="0" cy="13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Line 35"/>
            <p:cNvSpPr>
              <a:spLocks noChangeShapeType="1"/>
            </p:cNvSpPr>
            <p:nvPr/>
          </p:nvSpPr>
          <p:spPr bwMode="auto">
            <a:xfrm flipV="1">
              <a:off x="4272" y="2400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9CBF6B0-3BE8-6FE7-0FC7-9FB4ED4C3E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728FA8BC-75C5-2CD3-5C76-F1302288106E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直方图变换</a:t>
            </a:r>
          </a:p>
        </p:txBody>
      </p:sp>
      <p:cxnSp>
        <p:nvCxnSpPr>
          <p:cNvPr id="11" name="直线连接符 4">
            <a:extLst>
              <a:ext uri="{FF2B5EF4-FFF2-40B4-BE49-F238E27FC236}">
                <a16:creationId xmlns:a16="http://schemas.microsoft.com/office/drawing/2014/main" id="{318EF21A-01C4-4A05-1894-B1364587E5AE}"/>
              </a:ext>
            </a:extLst>
          </p:cNvPr>
          <p:cNvCxnSpPr/>
          <p:nvPr/>
        </p:nvCxnSpPr>
        <p:spPr>
          <a:xfrm>
            <a:off x="2834640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91A2C7A-7FFB-BEB5-5ED6-183693D16B2D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3EC29E3C-C12D-233B-191E-9CDAC938AA87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Processing</a:t>
            </a:r>
          </a:p>
        </p:txBody>
      </p:sp>
    </p:spTree>
    <p:extLst>
      <p:ext uri="{BB962C8B-B14F-4D97-AF65-F5344CB8AC3E}">
        <p14:creationId xmlns:p14="http://schemas.microsoft.com/office/powerpoint/2010/main" val="944134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587505" y="4695369"/>
            <a:ext cx="4597723" cy="1728000"/>
            <a:chOff x="4788024" y="4241361"/>
            <a:chExt cx="4878070" cy="1833365"/>
          </a:xfrm>
        </p:grpSpPr>
        <p:pic>
          <p:nvPicPr>
            <p:cNvPr id="35" name="Picture 34" descr="D:\MATLAB WORK\DIP\Images\Sissi-3_high contrast image.bmp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4245926"/>
              <a:ext cx="24384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Picture 35" descr="D:\MATLAB WORK\DIP\Images\c3\Sissi-3_high contrast image histogram.png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6424" y="4241361"/>
              <a:ext cx="2439670" cy="182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5496" y="4695368"/>
            <a:ext cx="4609200" cy="1728002"/>
            <a:chOff x="107504" y="4653136"/>
            <a:chExt cx="4878070" cy="1828803"/>
          </a:xfrm>
        </p:grpSpPr>
        <p:pic>
          <p:nvPicPr>
            <p:cNvPr id="29" name="Picture 28" descr="D:\MATLAB WORK\DIP\Images\Sissi-3_low contrast image.bmp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4653138"/>
              <a:ext cx="2438400" cy="1828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Picture 33" descr="D:\MATLAB WORK\DIP\Images\c3\Sissi-3_low contrast histogram.png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5904" y="4653136"/>
              <a:ext cx="2439670" cy="182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内容占位符 22"/>
          <p:cNvSpPr>
            <a:spLocks noGrp="1"/>
          </p:cNvSpPr>
          <p:nvPr>
            <p:ph idx="1"/>
          </p:nvPr>
        </p:nvSpPr>
        <p:spPr>
          <a:xfrm>
            <a:off x="457200" y="1406648"/>
            <a:ext cx="8229600" cy="223837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600" b="1" dirty="0"/>
              <a:t>由直方图可看出图像的整体性质，</a:t>
            </a:r>
            <a:r>
              <a:rPr lang="zh-CN" altLang="en-US" sz="2600" b="1" dirty="0">
                <a:solidFill>
                  <a:srgbClr val="0000FF"/>
                </a:solidFill>
              </a:rPr>
              <a:t>判断一幅图像是否合理利用全部可能的灰度级。</a:t>
            </a: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35496" y="2525734"/>
            <a:ext cx="4609200" cy="1728000"/>
            <a:chOff x="222108" y="2519345"/>
            <a:chExt cx="4878070" cy="1828800"/>
          </a:xfrm>
        </p:grpSpPr>
        <p:pic>
          <p:nvPicPr>
            <p:cNvPr id="20" name="Picture 19" descr="D:\MATLAB WORK\DIP\Images\Sissi-3_dark image.bmp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108" y="2519345"/>
              <a:ext cx="24384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icture 20" descr="D:\MATLAB WORK\DIP\Images\c3\Sissi-3_dark image histogram.png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0508" y="2519345"/>
              <a:ext cx="2439670" cy="182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矩形 29"/>
          <p:cNvSpPr/>
          <p:nvPr/>
        </p:nvSpPr>
        <p:spPr>
          <a:xfrm>
            <a:off x="1856066" y="4205280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暗图像 </a:t>
            </a: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581766" y="2525734"/>
            <a:ext cx="4609200" cy="1728000"/>
            <a:chOff x="5004048" y="2510572"/>
            <a:chExt cx="4878070" cy="1828800"/>
          </a:xfrm>
        </p:grpSpPr>
        <p:pic>
          <p:nvPicPr>
            <p:cNvPr id="26" name="Picture 25" descr="D:\MATLAB WORK\DIP\Images\Sissi-3_light image.bmp"/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2510572"/>
              <a:ext cx="24384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Picture 26" descr="D:\MATLAB WORK\DIP\Images\c3\Sissi-3_light image histogram.png"/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448" y="2510572"/>
              <a:ext cx="2439670" cy="182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矩形 30"/>
          <p:cNvSpPr/>
          <p:nvPr/>
        </p:nvSpPr>
        <p:spPr>
          <a:xfrm>
            <a:off x="6424303" y="4205280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亮图像 </a:t>
            </a:r>
          </a:p>
        </p:txBody>
      </p:sp>
      <p:sp>
        <p:nvSpPr>
          <p:cNvPr id="32" name="矩形 31"/>
          <p:cNvSpPr/>
          <p:nvPr/>
        </p:nvSpPr>
        <p:spPr>
          <a:xfrm>
            <a:off x="1520201" y="6444044"/>
            <a:ext cx="1638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低对比度图像 </a:t>
            </a:r>
          </a:p>
        </p:txBody>
      </p:sp>
      <p:sp>
        <p:nvSpPr>
          <p:cNvPr id="33" name="矩形 32"/>
          <p:cNvSpPr/>
          <p:nvPr/>
        </p:nvSpPr>
        <p:spPr>
          <a:xfrm>
            <a:off x="6100936" y="644404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高对比度图像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68DC0E-D09E-D849-CA10-360F24666CE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4A8E9FA4-1ECD-A331-B4C5-B28CEE9F682E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直方图应用</a:t>
            </a:r>
          </a:p>
        </p:txBody>
      </p:sp>
      <p:cxnSp>
        <p:nvCxnSpPr>
          <p:cNvPr id="10" name="直线连接符 4">
            <a:extLst>
              <a:ext uri="{FF2B5EF4-FFF2-40B4-BE49-F238E27FC236}">
                <a16:creationId xmlns:a16="http://schemas.microsoft.com/office/drawing/2014/main" id="{0C186F3A-1470-8C35-B968-69E6F345BBE7}"/>
              </a:ext>
            </a:extLst>
          </p:cNvPr>
          <p:cNvCxnSpPr/>
          <p:nvPr/>
        </p:nvCxnSpPr>
        <p:spPr>
          <a:xfrm>
            <a:off x="2834640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1A6DA09-EC9F-29B1-87E0-1CC0A29ECD23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5D84625E-DE4D-E9EB-D030-8A1FB38A105C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Application for Histogram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1314B6DC-5755-3AE9-2F49-E8C30EB7466E}"/>
              </a:ext>
            </a:extLst>
          </p:cNvPr>
          <p:cNvSpPr/>
          <p:nvPr/>
        </p:nvSpPr>
        <p:spPr>
          <a:xfrm>
            <a:off x="5791157" y="3185750"/>
            <a:ext cx="609685" cy="486499"/>
          </a:xfrm>
          <a:custGeom>
            <a:avLst/>
            <a:gdLst>
              <a:gd name="T0" fmla="*/ 1771 w 6300"/>
              <a:gd name="T1" fmla="*/ 74 h 5035"/>
              <a:gd name="T2" fmla="*/ 180 w 6300"/>
              <a:gd name="T3" fmla="*/ 580 h 5035"/>
              <a:gd name="T4" fmla="*/ 612 w 6300"/>
              <a:gd name="T5" fmla="*/ 2717 h 5035"/>
              <a:gd name="T6" fmla="*/ 1698 w 6300"/>
              <a:gd name="T7" fmla="*/ 4105 h 5035"/>
              <a:gd name="T8" fmla="*/ 1763 w 6300"/>
              <a:gd name="T9" fmla="*/ 4048 h 5035"/>
              <a:gd name="T10" fmla="*/ 2448 w 6300"/>
              <a:gd name="T11" fmla="*/ 3191 h 5035"/>
              <a:gd name="T12" fmla="*/ 2546 w 6300"/>
              <a:gd name="T13" fmla="*/ 3044 h 5035"/>
              <a:gd name="T14" fmla="*/ 5198 w 6300"/>
              <a:gd name="T15" fmla="*/ 5010 h 5035"/>
              <a:gd name="T16" fmla="*/ 5345 w 6300"/>
              <a:gd name="T17" fmla="*/ 4978 h 5035"/>
              <a:gd name="T18" fmla="*/ 5370 w 6300"/>
              <a:gd name="T19" fmla="*/ 4986 h 5035"/>
              <a:gd name="T20" fmla="*/ 5810 w 6300"/>
              <a:gd name="T21" fmla="*/ 4537 h 5035"/>
              <a:gd name="T22" fmla="*/ 6267 w 6300"/>
              <a:gd name="T23" fmla="*/ 3819 h 5035"/>
              <a:gd name="T24" fmla="*/ 6243 w 6300"/>
              <a:gd name="T25" fmla="*/ 3664 h 5035"/>
              <a:gd name="T26" fmla="*/ 6186 w 6300"/>
              <a:gd name="T27" fmla="*/ 3574 h 5035"/>
              <a:gd name="T28" fmla="*/ 3460 w 6300"/>
              <a:gd name="T29" fmla="*/ 1714 h 5035"/>
              <a:gd name="T30" fmla="*/ 4129 w 6300"/>
              <a:gd name="T31" fmla="*/ 898 h 5035"/>
              <a:gd name="T32" fmla="*/ 4178 w 6300"/>
              <a:gd name="T33" fmla="*/ 792 h 5035"/>
              <a:gd name="T34" fmla="*/ 4195 w 6300"/>
              <a:gd name="T35" fmla="*/ 490 h 5035"/>
              <a:gd name="T36" fmla="*/ 1771 w 6300"/>
              <a:gd name="T37" fmla="*/ 74 h 5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00" h="5035">
                <a:moveTo>
                  <a:pt x="1771" y="74"/>
                </a:moveTo>
                <a:cubicBezTo>
                  <a:pt x="1314" y="57"/>
                  <a:pt x="335" y="0"/>
                  <a:pt x="180" y="580"/>
                </a:cubicBezTo>
                <a:cubicBezTo>
                  <a:pt x="0" y="1224"/>
                  <a:pt x="392" y="2130"/>
                  <a:pt x="612" y="2717"/>
                </a:cubicBezTo>
                <a:cubicBezTo>
                  <a:pt x="743" y="3060"/>
                  <a:pt x="1143" y="4252"/>
                  <a:pt x="1698" y="4105"/>
                </a:cubicBezTo>
                <a:cubicBezTo>
                  <a:pt x="1730" y="4097"/>
                  <a:pt x="1755" y="4072"/>
                  <a:pt x="1763" y="4048"/>
                </a:cubicBezTo>
                <a:cubicBezTo>
                  <a:pt x="2057" y="3893"/>
                  <a:pt x="2261" y="3452"/>
                  <a:pt x="2448" y="3191"/>
                </a:cubicBezTo>
                <a:lnTo>
                  <a:pt x="2546" y="3044"/>
                </a:lnTo>
                <a:cubicBezTo>
                  <a:pt x="3419" y="3680"/>
                  <a:pt x="4162" y="4651"/>
                  <a:pt x="5198" y="5010"/>
                </a:cubicBezTo>
                <a:cubicBezTo>
                  <a:pt x="5263" y="5035"/>
                  <a:pt x="5312" y="5010"/>
                  <a:pt x="5345" y="4978"/>
                </a:cubicBezTo>
                <a:cubicBezTo>
                  <a:pt x="5353" y="4978"/>
                  <a:pt x="5361" y="4986"/>
                  <a:pt x="5370" y="4986"/>
                </a:cubicBezTo>
                <a:cubicBezTo>
                  <a:pt x="5557" y="5002"/>
                  <a:pt x="5720" y="4668"/>
                  <a:pt x="5810" y="4537"/>
                </a:cubicBezTo>
                <a:cubicBezTo>
                  <a:pt x="5973" y="4309"/>
                  <a:pt x="6145" y="4080"/>
                  <a:pt x="6267" y="3819"/>
                </a:cubicBezTo>
                <a:cubicBezTo>
                  <a:pt x="6300" y="3754"/>
                  <a:pt x="6275" y="3705"/>
                  <a:pt x="6243" y="3664"/>
                </a:cubicBezTo>
                <a:cubicBezTo>
                  <a:pt x="6234" y="3631"/>
                  <a:pt x="6218" y="3599"/>
                  <a:pt x="6186" y="3574"/>
                </a:cubicBezTo>
                <a:cubicBezTo>
                  <a:pt x="5280" y="2938"/>
                  <a:pt x="4317" y="2416"/>
                  <a:pt x="3460" y="1714"/>
                </a:cubicBezTo>
                <a:cubicBezTo>
                  <a:pt x="3664" y="1428"/>
                  <a:pt x="3884" y="1151"/>
                  <a:pt x="4129" y="898"/>
                </a:cubicBezTo>
                <a:cubicBezTo>
                  <a:pt x="4162" y="865"/>
                  <a:pt x="4170" y="833"/>
                  <a:pt x="4178" y="792"/>
                </a:cubicBezTo>
                <a:cubicBezTo>
                  <a:pt x="4292" y="759"/>
                  <a:pt x="4325" y="563"/>
                  <a:pt x="4195" y="490"/>
                </a:cubicBezTo>
                <a:cubicBezTo>
                  <a:pt x="3501" y="139"/>
                  <a:pt x="2538" y="98"/>
                  <a:pt x="1771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BE45E14-BDE3-9125-2A9B-73F64C5573DF}"/>
              </a:ext>
            </a:extLst>
          </p:cNvPr>
          <p:cNvSpPr/>
          <p:nvPr/>
        </p:nvSpPr>
        <p:spPr>
          <a:xfrm>
            <a:off x="5825998" y="3124158"/>
            <a:ext cx="540002" cy="609685"/>
          </a:xfrm>
          <a:custGeom>
            <a:avLst/>
            <a:gdLst>
              <a:gd name="T0" fmla="*/ 3901 w 6178"/>
              <a:gd name="T1" fmla="*/ 6487 h 6985"/>
              <a:gd name="T2" fmla="*/ 5794 w 6178"/>
              <a:gd name="T3" fmla="*/ 6390 h 6985"/>
              <a:gd name="T4" fmla="*/ 5933 w 6178"/>
              <a:gd name="T5" fmla="*/ 3925 h 6985"/>
              <a:gd name="T6" fmla="*/ 5141 w 6178"/>
              <a:gd name="T7" fmla="*/ 2097 h 6985"/>
              <a:gd name="T8" fmla="*/ 5052 w 6178"/>
              <a:gd name="T9" fmla="*/ 2146 h 6985"/>
              <a:gd name="T10" fmla="*/ 4056 w 6178"/>
              <a:gd name="T11" fmla="*/ 2881 h 6985"/>
              <a:gd name="T12" fmla="*/ 3901 w 6178"/>
              <a:gd name="T13" fmla="*/ 3011 h 6985"/>
              <a:gd name="T14" fmla="*/ 1559 w 6178"/>
              <a:gd name="T15" fmla="*/ 98 h 6985"/>
              <a:gd name="T16" fmla="*/ 1388 w 6178"/>
              <a:gd name="T17" fmla="*/ 90 h 6985"/>
              <a:gd name="T18" fmla="*/ 1363 w 6178"/>
              <a:gd name="T19" fmla="*/ 74 h 6985"/>
              <a:gd name="T20" fmla="*/ 751 w 6178"/>
              <a:gd name="T21" fmla="*/ 433 h 6985"/>
              <a:gd name="T22" fmla="*/ 49 w 6178"/>
              <a:gd name="T23" fmla="*/ 1085 h 6985"/>
              <a:gd name="T24" fmla="*/ 33 w 6178"/>
              <a:gd name="T25" fmla="*/ 1265 h 6985"/>
              <a:gd name="T26" fmla="*/ 74 w 6178"/>
              <a:gd name="T27" fmla="*/ 1379 h 6985"/>
              <a:gd name="T28" fmla="*/ 2522 w 6178"/>
              <a:gd name="T29" fmla="*/ 4203 h 6985"/>
              <a:gd name="T30" fmla="*/ 1551 w 6178"/>
              <a:gd name="T31" fmla="*/ 4904 h 6985"/>
              <a:gd name="T32" fmla="*/ 1469 w 6178"/>
              <a:gd name="T33" fmla="*/ 5002 h 6985"/>
              <a:gd name="T34" fmla="*/ 1371 w 6178"/>
              <a:gd name="T35" fmla="*/ 5329 h 6985"/>
              <a:gd name="T36" fmla="*/ 3901 w 6178"/>
              <a:gd name="T37" fmla="*/ 6487 h 6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178" h="6985">
                <a:moveTo>
                  <a:pt x="3901" y="6487"/>
                </a:moveTo>
                <a:cubicBezTo>
                  <a:pt x="4391" y="6634"/>
                  <a:pt x="5451" y="6985"/>
                  <a:pt x="5794" y="6390"/>
                </a:cubicBezTo>
                <a:cubicBezTo>
                  <a:pt x="6178" y="5729"/>
                  <a:pt x="6006" y="4635"/>
                  <a:pt x="5933" y="3925"/>
                </a:cubicBezTo>
                <a:cubicBezTo>
                  <a:pt x="5892" y="3517"/>
                  <a:pt x="5794" y="2089"/>
                  <a:pt x="5141" y="2097"/>
                </a:cubicBezTo>
                <a:cubicBezTo>
                  <a:pt x="5109" y="2097"/>
                  <a:pt x="5076" y="2114"/>
                  <a:pt x="5052" y="2146"/>
                </a:cubicBezTo>
                <a:cubicBezTo>
                  <a:pt x="4684" y="2228"/>
                  <a:pt x="4333" y="2652"/>
                  <a:pt x="4056" y="2881"/>
                </a:cubicBezTo>
                <a:cubicBezTo>
                  <a:pt x="4007" y="2922"/>
                  <a:pt x="3950" y="2970"/>
                  <a:pt x="3901" y="3011"/>
                </a:cubicBezTo>
                <a:cubicBezTo>
                  <a:pt x="3118" y="2065"/>
                  <a:pt x="2587" y="784"/>
                  <a:pt x="1559" y="98"/>
                </a:cubicBezTo>
                <a:cubicBezTo>
                  <a:pt x="1494" y="57"/>
                  <a:pt x="1437" y="57"/>
                  <a:pt x="1388" y="90"/>
                </a:cubicBezTo>
                <a:cubicBezTo>
                  <a:pt x="1380" y="82"/>
                  <a:pt x="1371" y="82"/>
                  <a:pt x="1363" y="74"/>
                </a:cubicBezTo>
                <a:cubicBezTo>
                  <a:pt x="1167" y="0"/>
                  <a:pt x="890" y="327"/>
                  <a:pt x="751" y="433"/>
                </a:cubicBezTo>
                <a:cubicBezTo>
                  <a:pt x="506" y="637"/>
                  <a:pt x="253" y="841"/>
                  <a:pt x="49" y="1085"/>
                </a:cubicBezTo>
                <a:cubicBezTo>
                  <a:pt x="0" y="1151"/>
                  <a:pt x="0" y="1208"/>
                  <a:pt x="33" y="1265"/>
                </a:cubicBezTo>
                <a:cubicBezTo>
                  <a:pt x="33" y="1306"/>
                  <a:pt x="41" y="1347"/>
                  <a:pt x="74" y="1379"/>
                </a:cubicBezTo>
                <a:cubicBezTo>
                  <a:pt x="882" y="2334"/>
                  <a:pt x="1779" y="3191"/>
                  <a:pt x="2522" y="4203"/>
                </a:cubicBezTo>
                <a:cubicBezTo>
                  <a:pt x="2212" y="4456"/>
                  <a:pt x="1894" y="4700"/>
                  <a:pt x="1551" y="4904"/>
                </a:cubicBezTo>
                <a:cubicBezTo>
                  <a:pt x="1510" y="4929"/>
                  <a:pt x="1486" y="4961"/>
                  <a:pt x="1469" y="5002"/>
                </a:cubicBezTo>
                <a:cubicBezTo>
                  <a:pt x="1339" y="5002"/>
                  <a:pt x="1241" y="5206"/>
                  <a:pt x="1371" y="5329"/>
                </a:cubicBezTo>
                <a:cubicBezTo>
                  <a:pt x="2032" y="5924"/>
                  <a:pt x="3069" y="6243"/>
                  <a:pt x="3901" y="64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934FF1A-DA04-34CF-6067-C2F03F58A669}"/>
              </a:ext>
            </a:extLst>
          </p:cNvPr>
          <p:cNvSpPr/>
          <p:nvPr/>
        </p:nvSpPr>
        <p:spPr>
          <a:xfrm>
            <a:off x="5978398" y="3276558"/>
            <a:ext cx="540002" cy="609685"/>
          </a:xfrm>
          <a:custGeom>
            <a:avLst/>
            <a:gdLst>
              <a:gd name="T0" fmla="*/ 3901 w 6178"/>
              <a:gd name="T1" fmla="*/ 6487 h 6985"/>
              <a:gd name="T2" fmla="*/ 5794 w 6178"/>
              <a:gd name="T3" fmla="*/ 6390 h 6985"/>
              <a:gd name="T4" fmla="*/ 5933 w 6178"/>
              <a:gd name="T5" fmla="*/ 3925 h 6985"/>
              <a:gd name="T6" fmla="*/ 5141 w 6178"/>
              <a:gd name="T7" fmla="*/ 2097 h 6985"/>
              <a:gd name="T8" fmla="*/ 5052 w 6178"/>
              <a:gd name="T9" fmla="*/ 2146 h 6985"/>
              <a:gd name="T10" fmla="*/ 4056 w 6178"/>
              <a:gd name="T11" fmla="*/ 2881 h 6985"/>
              <a:gd name="T12" fmla="*/ 3901 w 6178"/>
              <a:gd name="T13" fmla="*/ 3011 h 6985"/>
              <a:gd name="T14" fmla="*/ 1559 w 6178"/>
              <a:gd name="T15" fmla="*/ 98 h 6985"/>
              <a:gd name="T16" fmla="*/ 1388 w 6178"/>
              <a:gd name="T17" fmla="*/ 90 h 6985"/>
              <a:gd name="T18" fmla="*/ 1363 w 6178"/>
              <a:gd name="T19" fmla="*/ 74 h 6985"/>
              <a:gd name="T20" fmla="*/ 751 w 6178"/>
              <a:gd name="T21" fmla="*/ 433 h 6985"/>
              <a:gd name="T22" fmla="*/ 49 w 6178"/>
              <a:gd name="T23" fmla="*/ 1085 h 6985"/>
              <a:gd name="T24" fmla="*/ 33 w 6178"/>
              <a:gd name="T25" fmla="*/ 1265 h 6985"/>
              <a:gd name="T26" fmla="*/ 74 w 6178"/>
              <a:gd name="T27" fmla="*/ 1379 h 6985"/>
              <a:gd name="T28" fmla="*/ 2522 w 6178"/>
              <a:gd name="T29" fmla="*/ 4203 h 6985"/>
              <a:gd name="T30" fmla="*/ 1551 w 6178"/>
              <a:gd name="T31" fmla="*/ 4904 h 6985"/>
              <a:gd name="T32" fmla="*/ 1469 w 6178"/>
              <a:gd name="T33" fmla="*/ 5002 h 6985"/>
              <a:gd name="T34" fmla="*/ 1371 w 6178"/>
              <a:gd name="T35" fmla="*/ 5329 h 6985"/>
              <a:gd name="T36" fmla="*/ 3901 w 6178"/>
              <a:gd name="T37" fmla="*/ 6487 h 6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178" h="6985">
                <a:moveTo>
                  <a:pt x="3901" y="6487"/>
                </a:moveTo>
                <a:cubicBezTo>
                  <a:pt x="4391" y="6634"/>
                  <a:pt x="5451" y="6985"/>
                  <a:pt x="5794" y="6390"/>
                </a:cubicBezTo>
                <a:cubicBezTo>
                  <a:pt x="6178" y="5729"/>
                  <a:pt x="6006" y="4635"/>
                  <a:pt x="5933" y="3925"/>
                </a:cubicBezTo>
                <a:cubicBezTo>
                  <a:pt x="5892" y="3517"/>
                  <a:pt x="5794" y="2089"/>
                  <a:pt x="5141" y="2097"/>
                </a:cubicBezTo>
                <a:cubicBezTo>
                  <a:pt x="5109" y="2097"/>
                  <a:pt x="5076" y="2114"/>
                  <a:pt x="5052" y="2146"/>
                </a:cubicBezTo>
                <a:cubicBezTo>
                  <a:pt x="4684" y="2228"/>
                  <a:pt x="4333" y="2652"/>
                  <a:pt x="4056" y="2881"/>
                </a:cubicBezTo>
                <a:cubicBezTo>
                  <a:pt x="4007" y="2922"/>
                  <a:pt x="3950" y="2970"/>
                  <a:pt x="3901" y="3011"/>
                </a:cubicBezTo>
                <a:cubicBezTo>
                  <a:pt x="3118" y="2065"/>
                  <a:pt x="2587" y="784"/>
                  <a:pt x="1559" y="98"/>
                </a:cubicBezTo>
                <a:cubicBezTo>
                  <a:pt x="1494" y="57"/>
                  <a:pt x="1437" y="57"/>
                  <a:pt x="1388" y="90"/>
                </a:cubicBezTo>
                <a:cubicBezTo>
                  <a:pt x="1380" y="82"/>
                  <a:pt x="1371" y="82"/>
                  <a:pt x="1363" y="74"/>
                </a:cubicBezTo>
                <a:cubicBezTo>
                  <a:pt x="1167" y="0"/>
                  <a:pt x="890" y="327"/>
                  <a:pt x="751" y="433"/>
                </a:cubicBezTo>
                <a:cubicBezTo>
                  <a:pt x="506" y="637"/>
                  <a:pt x="253" y="841"/>
                  <a:pt x="49" y="1085"/>
                </a:cubicBezTo>
                <a:cubicBezTo>
                  <a:pt x="0" y="1151"/>
                  <a:pt x="0" y="1208"/>
                  <a:pt x="33" y="1265"/>
                </a:cubicBezTo>
                <a:cubicBezTo>
                  <a:pt x="33" y="1306"/>
                  <a:pt x="41" y="1347"/>
                  <a:pt x="74" y="1379"/>
                </a:cubicBezTo>
                <a:cubicBezTo>
                  <a:pt x="882" y="2334"/>
                  <a:pt x="1779" y="3191"/>
                  <a:pt x="2522" y="4203"/>
                </a:cubicBezTo>
                <a:cubicBezTo>
                  <a:pt x="2212" y="4456"/>
                  <a:pt x="1894" y="4700"/>
                  <a:pt x="1551" y="4904"/>
                </a:cubicBezTo>
                <a:cubicBezTo>
                  <a:pt x="1510" y="4929"/>
                  <a:pt x="1486" y="4961"/>
                  <a:pt x="1469" y="5002"/>
                </a:cubicBezTo>
                <a:cubicBezTo>
                  <a:pt x="1339" y="5002"/>
                  <a:pt x="1241" y="5206"/>
                  <a:pt x="1371" y="5329"/>
                </a:cubicBezTo>
                <a:cubicBezTo>
                  <a:pt x="2032" y="5924"/>
                  <a:pt x="3069" y="6243"/>
                  <a:pt x="3901" y="64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箭头方向 - 箭">
            <a:extLst>
              <a:ext uri="{FF2B5EF4-FFF2-40B4-BE49-F238E27FC236}">
                <a16:creationId xmlns:a16="http://schemas.microsoft.com/office/drawing/2014/main" id="{9F270F98-F093-BFB0-9FF8-6E21EAAAB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47610">
            <a:off x="4041483" y="4039628"/>
            <a:ext cx="422126" cy="892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箭头方向 - 箭">
            <a:extLst>
              <a:ext uri="{FF2B5EF4-FFF2-40B4-BE49-F238E27FC236}">
                <a16:creationId xmlns:a16="http://schemas.microsoft.com/office/drawing/2014/main" id="{055BB002-5748-D40C-7972-7B29D01D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2133">
            <a:off x="5850863" y="4113047"/>
            <a:ext cx="494431" cy="64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箭头方向 - 箭">
            <a:extLst>
              <a:ext uri="{FF2B5EF4-FFF2-40B4-BE49-F238E27FC236}">
                <a16:creationId xmlns:a16="http://schemas.microsoft.com/office/drawing/2014/main" id="{DA0CE46C-37E6-5A8E-D331-5580507BE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20972">
            <a:off x="3744784" y="5544827"/>
            <a:ext cx="478896" cy="62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2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内容占位符 2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2736304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zh-CN" altLang="en-US" sz="2600" b="1" dirty="0"/>
              <a:t>图像的视觉效果与其直方图之间存在对应关系</a:t>
            </a:r>
            <a:r>
              <a:rPr lang="zh-CN" altLang="en-US" b="1" dirty="0"/>
              <a:t>，</a:t>
            </a:r>
            <a:r>
              <a:rPr lang="zh-CN" altLang="en-US" b="1" dirty="0">
                <a:solidFill>
                  <a:srgbClr val="0000FF"/>
                </a:solidFill>
              </a:rPr>
              <a:t>处理直方图可以起到图像增强的作用</a:t>
            </a:r>
            <a:r>
              <a:rPr lang="zh-CN" altLang="en-US" b="1" dirty="0"/>
              <a:t>。</a:t>
            </a:r>
            <a:endParaRPr lang="en-US" altLang="zh-CN" sz="2600" b="1" dirty="0">
              <a:solidFill>
                <a:srgbClr val="0000FF"/>
              </a:solidFill>
            </a:endParaRPr>
          </a:p>
          <a:p>
            <a:pPr lvl="1">
              <a:spcBef>
                <a:spcPts val="800"/>
              </a:spcBef>
            </a:pPr>
            <a:r>
              <a:rPr lang="zh-CN" altLang="en-US" b="1" dirty="0"/>
              <a:t>直方图拉伸</a:t>
            </a:r>
            <a:endParaRPr lang="en-US" altLang="zh-CN" b="1"/>
          </a:p>
          <a:p>
            <a:pPr lvl="1">
              <a:spcBef>
                <a:spcPts val="800"/>
              </a:spcBef>
            </a:pPr>
            <a:r>
              <a:rPr lang="zh-CN" altLang="en-US" b="1"/>
              <a:t>直方图均衡</a:t>
            </a:r>
            <a:r>
              <a:rPr lang="zh-CN" altLang="en-US" b="1" dirty="0"/>
              <a:t>化</a:t>
            </a:r>
            <a:endParaRPr lang="en-US" altLang="zh-CN" b="1" dirty="0"/>
          </a:p>
          <a:p>
            <a:pPr lvl="1">
              <a:spcBef>
                <a:spcPts val="800"/>
              </a:spcBef>
            </a:pPr>
            <a:r>
              <a:rPr lang="zh-CN" altLang="en-US" b="1" dirty="0"/>
              <a:t>直方图规定化</a:t>
            </a:r>
            <a:endParaRPr lang="en-US" altLang="zh-CN" b="1" dirty="0"/>
          </a:p>
          <a:p>
            <a:pPr>
              <a:lnSpc>
                <a:spcPct val="120000"/>
              </a:lnSpc>
              <a:spcBef>
                <a:spcPts val="800"/>
              </a:spcBef>
            </a:pPr>
            <a:endParaRPr lang="en-US" altLang="zh-C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69" y="4077072"/>
            <a:ext cx="336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852" y="4077072"/>
            <a:ext cx="3360000" cy="252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40085" y="4680254"/>
            <a:ext cx="1367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直方图拉伸</a:t>
            </a:r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auto">
          <a:xfrm>
            <a:off x="4282280" y="5085184"/>
            <a:ext cx="682625" cy="501650"/>
          </a:xfrm>
          <a:prstGeom prst="rightArrow">
            <a:avLst>
              <a:gd name="adj1" fmla="val 50000"/>
              <a:gd name="adj2" fmla="val 34019"/>
            </a:avLst>
          </a:prstGeom>
          <a:solidFill>
            <a:srgbClr val="053E49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zh-CN" altLang="zh-CN" sz="1800"/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2480400" y="4221088"/>
            <a:ext cx="0" cy="208823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V="1">
            <a:off x="3265200" y="4221088"/>
            <a:ext cx="0" cy="208823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2480400" y="4509120"/>
            <a:ext cx="7848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D2E8F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E786B1BD-1E7E-D30E-ED5E-A8BE795F4B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03E6810C-B739-7B2B-B103-EA376EA4D6A3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直方图应用</a:t>
            </a:r>
          </a:p>
        </p:txBody>
      </p:sp>
      <p:cxnSp>
        <p:nvCxnSpPr>
          <p:cNvPr id="12" name="直线连接符 4">
            <a:extLst>
              <a:ext uri="{FF2B5EF4-FFF2-40B4-BE49-F238E27FC236}">
                <a16:creationId xmlns:a16="http://schemas.microsoft.com/office/drawing/2014/main" id="{CAF19EB4-83A0-BCEB-43B0-10577C16D472}"/>
              </a:ext>
            </a:extLst>
          </p:cNvPr>
          <p:cNvCxnSpPr/>
          <p:nvPr/>
        </p:nvCxnSpPr>
        <p:spPr>
          <a:xfrm>
            <a:off x="2834640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2A0C355-153F-4E39-27E9-02CAEF25C59B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355AFFAE-A411-6C17-5936-2557B1E4CC82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Application for Histogram</a:t>
            </a:r>
          </a:p>
        </p:txBody>
      </p:sp>
    </p:spTree>
    <p:extLst>
      <p:ext uri="{BB962C8B-B14F-4D97-AF65-F5344CB8AC3E}">
        <p14:creationId xmlns:p14="http://schemas.microsoft.com/office/powerpoint/2010/main" val="2651263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923928" y="2708920"/>
            <a:ext cx="12359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对比度增强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22" y="2060848"/>
            <a:ext cx="33813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079" y="2057935"/>
            <a:ext cx="335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1"/>
          <p:cNvSpPr>
            <a:spLocks noChangeArrowheads="1"/>
          </p:cNvSpPr>
          <p:nvPr/>
        </p:nvSpPr>
        <p:spPr bwMode="auto">
          <a:xfrm>
            <a:off x="4137126" y="3554116"/>
            <a:ext cx="682625" cy="501650"/>
          </a:xfrm>
          <a:prstGeom prst="rightArrow">
            <a:avLst>
              <a:gd name="adj1" fmla="val 50000"/>
              <a:gd name="adj2" fmla="val 34019"/>
            </a:avLst>
          </a:prstGeom>
          <a:solidFill>
            <a:srgbClr val="053E49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4001"/>
          <a:stretch>
            <a:fillRect/>
          </a:stretch>
        </p:blipFill>
        <p:spPr>
          <a:xfrm>
            <a:off x="8240991" y="1268760"/>
            <a:ext cx="936104" cy="17615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B86162-3B57-F658-8A7F-DF87318806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cxnSp>
        <p:nvCxnSpPr>
          <p:cNvPr id="4" name="直线连接符 4">
            <a:extLst>
              <a:ext uri="{FF2B5EF4-FFF2-40B4-BE49-F238E27FC236}">
                <a16:creationId xmlns:a16="http://schemas.microsoft.com/office/drawing/2014/main" id="{024015A6-6C50-95FD-595E-A90249423111}"/>
              </a:ext>
            </a:extLst>
          </p:cNvPr>
          <p:cNvCxnSpPr/>
          <p:nvPr/>
        </p:nvCxnSpPr>
        <p:spPr>
          <a:xfrm>
            <a:off x="4022338" y="539660"/>
            <a:ext cx="1749288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A6F63253-1B5F-D6AE-AF6B-6B31609B8280}"/>
              </a:ext>
            </a:extLst>
          </p:cNvPr>
          <p:cNvSpPr txBox="1"/>
          <p:nvPr/>
        </p:nvSpPr>
        <p:spPr>
          <a:xfrm>
            <a:off x="505366" y="431056"/>
            <a:ext cx="4654550" cy="1089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Image Enhancement Examples</a:t>
            </a:r>
            <a:endParaRPr lang="zh-CN" altLang="en-US" sz="2400" b="1" dirty="0">
              <a:solidFill>
                <a:prstClr val="black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EB8428-EB90-F7F0-4D0E-1488BE3E2387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C671F41-F36A-1113-083B-0CF9D87C0BAF}"/>
              </a:ext>
            </a:extLst>
          </p:cNvPr>
          <p:cNvSpPr txBox="1">
            <a:spLocks/>
          </p:cNvSpPr>
          <p:nvPr/>
        </p:nvSpPr>
        <p:spPr>
          <a:xfrm>
            <a:off x="318051" y="102604"/>
            <a:ext cx="3417870" cy="795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图像增强示例</a:t>
            </a:r>
          </a:p>
        </p:txBody>
      </p:sp>
    </p:spTree>
    <p:extLst>
      <p:ext uri="{BB962C8B-B14F-4D97-AF65-F5344CB8AC3E}">
        <p14:creationId xmlns:p14="http://schemas.microsoft.com/office/powerpoint/2010/main" val="108819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2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2088232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7D2E8F"/>
                </a:solidFill>
              </a:rPr>
              <a:t>直方图处理</a:t>
            </a:r>
            <a:r>
              <a:rPr lang="zh-CN" altLang="en-US" sz="2800" b="1" dirty="0"/>
              <a:t>通过对灰度直方图进行变换实现图像增强</a:t>
            </a:r>
            <a:endParaRPr lang="en-US" altLang="zh-CN" sz="2800" b="1" dirty="0"/>
          </a:p>
          <a:p>
            <a:r>
              <a:rPr lang="zh-CN" altLang="en-US" sz="2800" b="1" dirty="0"/>
              <a:t>直方图处理本质上等同于</a:t>
            </a:r>
            <a:r>
              <a:rPr lang="zh-CN" altLang="en-US" sz="2800" b="1" dirty="0">
                <a:solidFill>
                  <a:srgbClr val="0000FF"/>
                </a:solidFill>
              </a:rPr>
              <a:t>灰度级变换函数</a:t>
            </a:r>
            <a:r>
              <a:rPr lang="zh-CN" altLang="en-US" sz="2800" b="1" dirty="0"/>
              <a:t>，是一种</a:t>
            </a:r>
            <a:r>
              <a:rPr lang="zh-CN" altLang="en-US" sz="2800" b="1" dirty="0">
                <a:solidFill>
                  <a:srgbClr val="0000FF"/>
                </a:solidFill>
              </a:rPr>
              <a:t>点处理方法。</a:t>
            </a:r>
            <a:endParaRPr lang="en-US" altLang="zh-CN" sz="2800" b="1" dirty="0">
              <a:solidFill>
                <a:srgbClr val="0000FF"/>
              </a:solidFill>
            </a:endParaRPr>
          </a:p>
        </p:txBody>
      </p:sp>
      <p:pic>
        <p:nvPicPr>
          <p:cNvPr id="5" name="Picture 4" descr="E:\书稿\数字图像处理书稿\VISIO\空域图像增强\直方图裁剪.em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60" y="3652360"/>
            <a:ext cx="387223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D:\MATLAB WORK\DIP\Images\c3\linear stretching function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8" r="12498"/>
          <a:stretch/>
        </p:blipFill>
        <p:spPr bwMode="auto">
          <a:xfrm>
            <a:off x="5148064" y="3613510"/>
            <a:ext cx="3240000" cy="324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5178FCA-1A71-63ED-D857-30945A7255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26DA4A03-5702-3FE2-BAB7-A9CDAC65C5AA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直方图应用</a:t>
            </a:r>
          </a:p>
        </p:txBody>
      </p:sp>
      <p:cxnSp>
        <p:nvCxnSpPr>
          <p:cNvPr id="13" name="直线连接符 4">
            <a:extLst>
              <a:ext uri="{FF2B5EF4-FFF2-40B4-BE49-F238E27FC236}">
                <a16:creationId xmlns:a16="http://schemas.microsoft.com/office/drawing/2014/main" id="{A9031A55-4ADB-AA95-05F6-B29B03F9F0F2}"/>
              </a:ext>
            </a:extLst>
          </p:cNvPr>
          <p:cNvCxnSpPr/>
          <p:nvPr/>
        </p:nvCxnSpPr>
        <p:spPr>
          <a:xfrm>
            <a:off x="2834640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083F4D8-0AF4-06BD-DA81-2BBE35044FD0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F665118-C354-7988-4680-283C4DA218BD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Application for Histogram</a:t>
            </a:r>
          </a:p>
        </p:txBody>
      </p:sp>
    </p:spTree>
    <p:extLst>
      <p:ext uri="{BB962C8B-B14F-4D97-AF65-F5344CB8AC3E}">
        <p14:creationId xmlns:p14="http://schemas.microsoft.com/office/powerpoint/2010/main" val="3098677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2861345" y="3168761"/>
            <a:ext cx="35356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40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直方图均衡化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353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目的：找到一个灰度变换算子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indent="0" fontAlgn="auto">
              <a:buFont typeface="Wingdings" panose="05000000000000000000" pitchFamily="2" charset="2"/>
              <a:buNone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使得变换后的图像的像素灰度级呈现一个比较均匀的分布</a:t>
            </a: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rgbClr val="FF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Symbol" pitchFamily="18" charset="2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rgbClr val="FF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Symbol" pitchFamily="18" charset="2"/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直方图均衡化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Equalization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250" y="1946910"/>
            <a:ext cx="4229100" cy="5969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243840" y="3569335"/>
            <a:ext cx="8825230" cy="2987040"/>
            <a:chOff x="384" y="5621"/>
            <a:chExt cx="13898" cy="4704"/>
          </a:xfrm>
        </p:grpSpPr>
        <p:grpSp>
          <p:nvGrpSpPr>
            <p:cNvPr id="5" name="组合 4"/>
            <p:cNvGrpSpPr/>
            <p:nvPr/>
          </p:nvGrpSpPr>
          <p:grpSpPr>
            <a:xfrm>
              <a:off x="384" y="5621"/>
              <a:ext cx="13898" cy="4704"/>
              <a:chOff x="384" y="5621"/>
              <a:chExt cx="13898" cy="4704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" y="5621"/>
                <a:ext cx="13899" cy="4704"/>
              </a:xfrm>
              <a:prstGeom prst="rect">
                <a:avLst/>
              </a:prstGeom>
            </p:spPr>
          </p:pic>
          <p:sp>
            <p:nvSpPr>
              <p:cNvPr id="4" name="矩形 3"/>
              <p:cNvSpPr/>
              <p:nvPr/>
            </p:nvSpPr>
            <p:spPr>
              <a:xfrm>
                <a:off x="4533" y="6745"/>
                <a:ext cx="3551" cy="7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326" y="6152"/>
              <a:ext cx="3759" cy="1896"/>
              <a:chOff x="4326" y="6152"/>
              <a:chExt cx="3759" cy="1896"/>
            </a:xfrm>
          </p:grpSpPr>
          <p:sp>
            <p:nvSpPr>
              <p:cNvPr id="6" name="任意多边形 5"/>
              <p:cNvSpPr/>
              <p:nvPr/>
            </p:nvSpPr>
            <p:spPr>
              <a:xfrm rot="240000">
                <a:off x="4326" y="7104"/>
                <a:ext cx="3759" cy="944"/>
              </a:xfrm>
              <a:custGeom>
                <a:avLst/>
                <a:gdLst>
                  <a:gd name="connisteX0" fmla="*/ 0 w 2179320"/>
                  <a:gd name="connsiteY0" fmla="*/ 561456 h 561456"/>
                  <a:gd name="connisteX1" fmla="*/ 1146175 w 2179320"/>
                  <a:gd name="connsiteY1" fmla="*/ 54091 h 561456"/>
                  <a:gd name="connisteX2" fmla="*/ 2179320 w 2179320"/>
                  <a:gd name="connsiteY2" fmla="*/ 35041 h 561456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2179320" h="561456">
                    <a:moveTo>
                      <a:pt x="0" y="561456"/>
                    </a:moveTo>
                    <a:cubicBezTo>
                      <a:pt x="208280" y="460491"/>
                      <a:pt x="710565" y="159501"/>
                      <a:pt x="1146175" y="54091"/>
                    </a:cubicBezTo>
                    <a:cubicBezTo>
                      <a:pt x="1581785" y="-51319"/>
                      <a:pt x="1995805" y="28691"/>
                      <a:pt x="2179320" y="35041"/>
                    </a:cubicBezTo>
                  </a:path>
                </a:pathLst>
              </a:custGeom>
              <a:noFill/>
              <a:ln w="31750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890" y="6152"/>
                <a:ext cx="1188" cy="1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2800" i="1">
                    <a:latin typeface="Times New Roman Italic" panose="02020503050405090304" charset="0"/>
                    <a:cs typeface="Times New Roman Italic" panose="02020503050405090304" charset="0"/>
                  </a:rPr>
                  <a:t>T</a:t>
                </a:r>
                <a:r>
                  <a:rPr lang="en-US" altLang="zh-CN" sz="2800">
                    <a:latin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:r>
                  <a:rPr lang="en-US" altLang="zh-CN" sz="2800" i="1" dirty="0">
                    <a:latin typeface="Times New Roman Italic" panose="02020503050405090304" charset="0"/>
                    <a:cs typeface="Times New Roman Italic" panose="02020503050405090304" charset="0"/>
                    <a:sym typeface="+mn-ea"/>
                  </a:rPr>
                  <a:t>r</a:t>
                </a:r>
                <a:r>
                  <a:rPr lang="en-US" altLang="zh-CN" sz="2800">
                    <a:latin typeface="Times New Roman" panose="02020503050405090304" charset="0"/>
                    <a:cs typeface="Times New Roman" panose="02020503050405090304" charset="0"/>
                    <a:sym typeface="+mn-ea"/>
                  </a:rPr>
                  <a:t>)</a:t>
                </a:r>
                <a:endParaRPr lang="en-US" altLang="zh-CN" sz="2800">
                  <a:latin typeface="Times New Roman" panose="02020503050405090304" charset="0"/>
                  <a:cs typeface="Times New Roman" panose="02020503050405090304" charset="0"/>
                </a:endParaRPr>
              </a:p>
              <a:p>
                <a:endParaRPr lang="en-US" altLang="zh-CN" sz="2800" i="1">
                  <a:latin typeface="Times New Roman Italic" panose="02020503050405090304" charset="0"/>
                  <a:cs typeface="Times New Roman Italic" panose="0202050305040509030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算子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T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需要满足的要求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lang="en-US" altLang="zh-CN" sz="2800" i="1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T(r</a:t>
            </a:r>
            <a:r>
              <a:rPr lang="en-US" altLang="zh-CN" sz="2800" dirty="0">
                <a:latin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在区间</a:t>
            </a:r>
            <a:r>
              <a:rPr lang="en-US" altLang="zh-CN" sz="2800" dirty="0">
                <a:latin typeface="Times New Roman" panose="02020503050405090304" charset="0"/>
                <a:sym typeface="+mn-ea"/>
              </a:rPr>
              <a:t>0 </a:t>
            </a:r>
            <a:r>
              <a:rPr lang="en-US" altLang="zh-CN" sz="2800" dirty="0">
                <a:latin typeface="Times New Roman" panose="02020503050405090304" charset="0"/>
                <a:sym typeface="Symbol" pitchFamily="18" charset="2"/>
              </a:rPr>
              <a:t> </a:t>
            </a:r>
            <a:r>
              <a:rPr lang="en-US" altLang="zh-CN" sz="2800" i="1" dirty="0">
                <a:latin typeface="Times New Roman Italic" panose="02020503050405090304" charset="0"/>
                <a:cs typeface="Times New Roman Italic" panose="02020503050405090304" charset="0"/>
                <a:sym typeface="Symbol" pitchFamily="18" charset="2"/>
              </a:rPr>
              <a:t>r </a:t>
            </a:r>
            <a:r>
              <a:rPr lang="en-US" altLang="zh-CN" sz="2800" dirty="0">
                <a:latin typeface="Times New Roman" panose="02020503050405090304" charset="0"/>
                <a:sym typeface="Symbol" pitchFamily="18" charset="2"/>
              </a:rPr>
              <a:t> </a:t>
            </a:r>
            <a:r>
              <a:rPr lang="en-US" altLang="zh-CN" sz="2800" i="1" dirty="0">
                <a:latin typeface="Times New Roman Italic" panose="02020503050405090304" charset="0"/>
                <a:cs typeface="Times New Roman Italic" panose="02020503050405090304" charset="0"/>
                <a:sym typeface="Symbol" pitchFamily="18" charset="2"/>
              </a:rPr>
              <a:t>L</a:t>
            </a:r>
            <a:r>
              <a:rPr lang="en-US" altLang="zh-CN" sz="2800" dirty="0">
                <a:latin typeface="Times New Roman" panose="02020503050405090304" charset="0"/>
                <a:sym typeface="Symbol" pitchFamily="18" charset="2"/>
              </a:rPr>
              <a:t>-1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Symbol" pitchFamily="18" charset="2"/>
              </a:rPr>
              <a:t>中为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Symbol" pitchFamily="18" charset="2"/>
              </a:rPr>
              <a:t>单调递增函数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当0 ≤ </a:t>
            </a:r>
            <a:r>
              <a:rPr kumimoji="1" lang="zh-CN" altLang="en-US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r 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≤</a:t>
            </a:r>
            <a:r>
              <a:rPr kumimoji="1" lang="zh-CN" altLang="en-US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 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L - 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1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时，0 ≤</a:t>
            </a:r>
            <a:r>
              <a:rPr kumimoji="1" lang="zh-CN" altLang="en-US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 T(r) 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≤</a:t>
            </a:r>
            <a:r>
              <a:rPr kumimoji="1" lang="zh-CN" altLang="en-US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 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L - 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1</a:t>
            </a:r>
            <a:endParaRPr kumimoji="1" lang="zh-CN" altLang="en-US" sz="2800" dirty="0">
              <a:solidFill>
                <a:srgbClr val="FF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Symbol" pitchFamily="18" charset="2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rgbClr val="FF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Symbol" pitchFamily="18" charset="2"/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直方图均衡化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Equalization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243840" y="3440430"/>
            <a:ext cx="8825230" cy="2987040"/>
            <a:chOff x="384" y="5621"/>
            <a:chExt cx="13898" cy="4704"/>
          </a:xfrm>
        </p:grpSpPr>
        <p:grpSp>
          <p:nvGrpSpPr>
            <p:cNvPr id="5" name="组合 4"/>
            <p:cNvGrpSpPr/>
            <p:nvPr/>
          </p:nvGrpSpPr>
          <p:grpSpPr>
            <a:xfrm>
              <a:off x="384" y="5621"/>
              <a:ext cx="13898" cy="4704"/>
              <a:chOff x="384" y="5621"/>
              <a:chExt cx="13898" cy="4704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" y="5621"/>
                <a:ext cx="13899" cy="4704"/>
              </a:xfrm>
              <a:prstGeom prst="rect">
                <a:avLst/>
              </a:prstGeom>
            </p:spPr>
          </p:pic>
          <p:sp>
            <p:nvSpPr>
              <p:cNvPr id="4" name="矩形 3"/>
              <p:cNvSpPr/>
              <p:nvPr/>
            </p:nvSpPr>
            <p:spPr>
              <a:xfrm>
                <a:off x="4533" y="6745"/>
                <a:ext cx="3551" cy="7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任意多边形 5"/>
            <p:cNvSpPr/>
            <p:nvPr/>
          </p:nvSpPr>
          <p:spPr>
            <a:xfrm rot="240000">
              <a:off x="4326" y="7104"/>
              <a:ext cx="3759" cy="944"/>
            </a:xfrm>
            <a:custGeom>
              <a:avLst/>
              <a:gdLst>
                <a:gd name="connisteX0" fmla="*/ 0 w 2179320"/>
                <a:gd name="connsiteY0" fmla="*/ 561456 h 561456"/>
                <a:gd name="connisteX1" fmla="*/ 1146175 w 2179320"/>
                <a:gd name="connsiteY1" fmla="*/ 54091 h 561456"/>
                <a:gd name="connisteX2" fmla="*/ 2179320 w 2179320"/>
                <a:gd name="connsiteY2" fmla="*/ 35041 h 56145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179320" h="561456">
                  <a:moveTo>
                    <a:pt x="0" y="561456"/>
                  </a:moveTo>
                  <a:cubicBezTo>
                    <a:pt x="208280" y="460491"/>
                    <a:pt x="710565" y="159501"/>
                    <a:pt x="1146175" y="54091"/>
                  </a:cubicBezTo>
                  <a:cubicBezTo>
                    <a:pt x="1581785" y="-51319"/>
                    <a:pt x="1995805" y="28691"/>
                    <a:pt x="2179320" y="35041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740150" y="3777615"/>
            <a:ext cx="7346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i="1">
                <a:latin typeface="Times New Roman Italic" panose="02020503050405090304" charset="0"/>
                <a:cs typeface="Times New Roman Italic" panose="02020503050405090304" charset="0"/>
              </a:rPr>
              <a:t>T</a:t>
            </a:r>
            <a:r>
              <a:rPr lang="en-US" altLang="zh-CN" sz="2800">
                <a:latin typeface="Times New Roman" panose="02020503050405090304" charset="0"/>
                <a:cs typeface="Times New Roman" panose="02020503050405090304" charset="0"/>
              </a:rPr>
              <a:t>(</a:t>
            </a:r>
            <a:r>
              <a:rPr lang="en-US" altLang="zh-CN" sz="2800" i="1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r</a:t>
            </a:r>
            <a:r>
              <a:rPr lang="en-US" altLang="zh-CN" sz="2800">
                <a:latin typeface="Times New Roman" panose="02020503050405090304" charset="0"/>
                <a:cs typeface="Times New Roman" panose="02020503050405090304" charset="0"/>
              </a:rPr>
              <a:t>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算子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T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需要满足的要求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lang="en-US" altLang="zh-CN" sz="2800" i="1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T</a:t>
            </a:r>
            <a:r>
              <a:rPr lang="en-US" altLang="zh-CN" sz="2800" dirty="0">
                <a:latin typeface="Times New Roman" panose="02020503050405090304" charset="0"/>
                <a:sym typeface="+mn-ea"/>
              </a:rPr>
              <a:t>(</a:t>
            </a:r>
            <a:r>
              <a:rPr lang="en-US" altLang="zh-CN" sz="2800" i="1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r</a:t>
            </a:r>
            <a:r>
              <a:rPr lang="en-US" altLang="zh-CN" sz="2800" dirty="0">
                <a:latin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在区间</a:t>
            </a:r>
            <a:r>
              <a:rPr lang="en-US" altLang="zh-CN" sz="2800" dirty="0">
                <a:latin typeface="Times New Roman" panose="02020503050405090304" charset="0"/>
                <a:sym typeface="+mn-ea"/>
              </a:rPr>
              <a:t>0 </a:t>
            </a:r>
            <a:r>
              <a:rPr lang="en-US" altLang="zh-CN" sz="2800" dirty="0">
                <a:latin typeface="Times New Roman" panose="02020503050405090304" charset="0"/>
                <a:sym typeface="Symbol" pitchFamily="18" charset="2"/>
              </a:rPr>
              <a:t> </a:t>
            </a:r>
            <a:r>
              <a:rPr lang="en-US" altLang="zh-CN" sz="2800" i="1" dirty="0">
                <a:latin typeface="Times New Roman Italic" panose="02020503050405090304" charset="0"/>
                <a:cs typeface="Times New Roman Italic" panose="02020503050405090304" charset="0"/>
                <a:sym typeface="Symbol" pitchFamily="18" charset="2"/>
              </a:rPr>
              <a:t>r </a:t>
            </a:r>
            <a:r>
              <a:rPr lang="en-US" altLang="zh-CN" sz="2800" dirty="0">
                <a:latin typeface="Times New Roman" panose="02020503050405090304" charset="0"/>
                <a:sym typeface="Symbol" pitchFamily="18" charset="2"/>
              </a:rPr>
              <a:t> </a:t>
            </a:r>
            <a:r>
              <a:rPr lang="en-US" altLang="zh-CN" sz="2800" i="1" dirty="0">
                <a:latin typeface="Times New Roman Italic" panose="02020503050405090304" charset="0"/>
                <a:cs typeface="Times New Roman Italic" panose="02020503050405090304" charset="0"/>
                <a:sym typeface="Symbol" pitchFamily="18" charset="2"/>
              </a:rPr>
              <a:t>L</a:t>
            </a:r>
            <a:r>
              <a:rPr lang="en-US" altLang="zh-CN" sz="2800" dirty="0">
                <a:latin typeface="Times New Roman" panose="02020503050405090304" charset="0"/>
                <a:sym typeface="Symbol" pitchFamily="18" charset="2"/>
              </a:rPr>
              <a:t>-1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Symbol" pitchFamily="18" charset="2"/>
              </a:rPr>
              <a:t>中为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Symbol" pitchFamily="18" charset="2"/>
              </a:rPr>
              <a:t>单调递增函数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当0 ≤ </a:t>
            </a:r>
            <a:r>
              <a:rPr kumimoji="1" lang="zh-CN" altLang="en-US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r 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≤</a:t>
            </a:r>
            <a:r>
              <a:rPr kumimoji="1" lang="zh-CN" altLang="en-US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 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L - 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1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时，0 ≤</a:t>
            </a:r>
            <a:r>
              <a:rPr kumimoji="1" lang="zh-CN" altLang="en-US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 T(r) 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≤</a:t>
            </a:r>
            <a:r>
              <a:rPr kumimoji="1" lang="zh-CN" altLang="en-US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 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L - 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1</a:t>
            </a:r>
            <a:endParaRPr kumimoji="1" lang="zh-CN" altLang="en-US" sz="2800" dirty="0">
              <a:solidFill>
                <a:srgbClr val="FF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Symbol" pitchFamily="18" charset="2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rgbClr val="FF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Symbol" pitchFamily="18" charset="2"/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直方图均衡化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Equalization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243840" y="3440430"/>
            <a:ext cx="8825230" cy="2987040"/>
            <a:chOff x="384" y="5621"/>
            <a:chExt cx="13898" cy="4704"/>
          </a:xfrm>
        </p:grpSpPr>
        <p:grpSp>
          <p:nvGrpSpPr>
            <p:cNvPr id="5" name="组合 4"/>
            <p:cNvGrpSpPr/>
            <p:nvPr/>
          </p:nvGrpSpPr>
          <p:grpSpPr>
            <a:xfrm>
              <a:off x="384" y="5621"/>
              <a:ext cx="13898" cy="4704"/>
              <a:chOff x="384" y="5621"/>
              <a:chExt cx="13898" cy="4704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" y="5621"/>
                <a:ext cx="13899" cy="4704"/>
              </a:xfrm>
              <a:prstGeom prst="rect">
                <a:avLst/>
              </a:prstGeom>
            </p:spPr>
          </p:pic>
          <p:sp>
            <p:nvSpPr>
              <p:cNvPr id="4" name="矩形 3"/>
              <p:cNvSpPr/>
              <p:nvPr/>
            </p:nvSpPr>
            <p:spPr>
              <a:xfrm>
                <a:off x="4533" y="6745"/>
                <a:ext cx="3551" cy="7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326" y="6152"/>
              <a:ext cx="3759" cy="1896"/>
              <a:chOff x="4326" y="6152"/>
              <a:chExt cx="3759" cy="1896"/>
            </a:xfrm>
          </p:grpSpPr>
          <p:sp>
            <p:nvSpPr>
              <p:cNvPr id="6" name="任意多边形 5"/>
              <p:cNvSpPr/>
              <p:nvPr/>
            </p:nvSpPr>
            <p:spPr>
              <a:xfrm rot="240000">
                <a:off x="4326" y="7104"/>
                <a:ext cx="3759" cy="944"/>
              </a:xfrm>
              <a:custGeom>
                <a:avLst/>
                <a:gdLst>
                  <a:gd name="connisteX0" fmla="*/ 0 w 2179320"/>
                  <a:gd name="connsiteY0" fmla="*/ 561456 h 561456"/>
                  <a:gd name="connisteX1" fmla="*/ 1146175 w 2179320"/>
                  <a:gd name="connsiteY1" fmla="*/ 54091 h 561456"/>
                  <a:gd name="connisteX2" fmla="*/ 2179320 w 2179320"/>
                  <a:gd name="connsiteY2" fmla="*/ 35041 h 561456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2179320" h="561456">
                    <a:moveTo>
                      <a:pt x="0" y="561456"/>
                    </a:moveTo>
                    <a:cubicBezTo>
                      <a:pt x="208280" y="460491"/>
                      <a:pt x="710565" y="159501"/>
                      <a:pt x="1146175" y="54091"/>
                    </a:cubicBezTo>
                    <a:cubicBezTo>
                      <a:pt x="1581785" y="-51319"/>
                      <a:pt x="1995805" y="28691"/>
                      <a:pt x="2179320" y="35041"/>
                    </a:cubicBezTo>
                  </a:path>
                </a:pathLst>
              </a:custGeom>
              <a:noFill/>
              <a:ln w="31750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890" y="6152"/>
                <a:ext cx="1157" cy="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2800" i="1">
                    <a:latin typeface="Times New Roman Italic" panose="02020503050405090304" charset="0"/>
                    <a:cs typeface="Times New Roman Italic" panose="02020503050405090304" charset="0"/>
                  </a:rPr>
                  <a:t>T</a:t>
                </a:r>
                <a:r>
                  <a:rPr lang="en-US" altLang="zh-CN" sz="2800">
                    <a:latin typeface="Times New Roman" panose="02020503050405090304" charset="0"/>
                    <a:cs typeface="Times New Roman" panose="02020503050405090304" charset="0"/>
                  </a:rPr>
                  <a:t>(</a:t>
                </a:r>
                <a:r>
                  <a:rPr lang="en-US" altLang="zh-CN" sz="2800" i="1" dirty="0">
                    <a:latin typeface="Times New Roman Italic" panose="02020503050405090304" charset="0"/>
                    <a:cs typeface="Times New Roman Italic" panose="02020503050405090304" charset="0"/>
                    <a:sym typeface="+mn-ea"/>
                  </a:rPr>
                  <a:t>r</a:t>
                </a:r>
                <a:r>
                  <a:rPr lang="en-US" altLang="zh-CN" sz="2800">
                    <a:latin typeface="Times New Roman" panose="02020503050405090304" charset="0"/>
                    <a:cs typeface="Times New Roman" panose="02020503050405090304" charset="0"/>
                  </a:rPr>
                  <a:t>)</a:t>
                </a:r>
              </a:p>
            </p:txBody>
          </p:sp>
        </p:grpSp>
      </p:grpSp>
      <p:sp>
        <p:nvSpPr>
          <p:cNvPr id="2" name="椭圆 1"/>
          <p:cNvSpPr/>
          <p:nvPr/>
        </p:nvSpPr>
        <p:spPr>
          <a:xfrm>
            <a:off x="3543935" y="3596640"/>
            <a:ext cx="1127125" cy="883285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 rot="540000">
            <a:off x="4751070" y="3513455"/>
            <a:ext cx="10210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>
                <a:solidFill>
                  <a:srgbClr val="FF0000"/>
                </a:solidFill>
                <a:latin typeface="Songti SC Regular" panose="02010800040101010101" charset="-122"/>
                <a:ea typeface="Songti SC Regular" panose="02010800040101010101" charset="-122"/>
                <a:cs typeface="Times New Roman Italic" panose="02020503050405090304" charset="0"/>
              </a:rPr>
              <a:t>？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直方图均衡化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Equalization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318135" y="1765935"/>
            <a:ext cx="8825865" cy="2987040"/>
            <a:chOff x="384" y="5641"/>
            <a:chExt cx="13899" cy="4704"/>
          </a:xfrm>
        </p:grpSpPr>
        <p:grpSp>
          <p:nvGrpSpPr>
            <p:cNvPr id="5" name="组合 4"/>
            <p:cNvGrpSpPr/>
            <p:nvPr/>
          </p:nvGrpSpPr>
          <p:grpSpPr>
            <a:xfrm>
              <a:off x="384" y="5641"/>
              <a:ext cx="13899" cy="4704"/>
              <a:chOff x="384" y="5641"/>
              <a:chExt cx="13899" cy="4704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" y="5641"/>
                <a:ext cx="13899" cy="4704"/>
              </a:xfrm>
              <a:prstGeom prst="rect">
                <a:avLst/>
              </a:prstGeom>
            </p:spPr>
          </p:pic>
          <p:sp>
            <p:nvSpPr>
              <p:cNvPr id="4" name="矩形 3"/>
              <p:cNvSpPr/>
              <p:nvPr/>
            </p:nvSpPr>
            <p:spPr>
              <a:xfrm>
                <a:off x="4533" y="6745"/>
                <a:ext cx="3551" cy="7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326" y="6152"/>
              <a:ext cx="3759" cy="1896"/>
              <a:chOff x="4326" y="6152"/>
              <a:chExt cx="3759" cy="1896"/>
            </a:xfrm>
          </p:grpSpPr>
          <p:sp>
            <p:nvSpPr>
              <p:cNvPr id="6" name="任意多边形 5"/>
              <p:cNvSpPr/>
              <p:nvPr/>
            </p:nvSpPr>
            <p:spPr>
              <a:xfrm rot="240000">
                <a:off x="4326" y="7104"/>
                <a:ext cx="3759" cy="944"/>
              </a:xfrm>
              <a:custGeom>
                <a:avLst/>
                <a:gdLst>
                  <a:gd name="connisteX0" fmla="*/ 0 w 2179320"/>
                  <a:gd name="connsiteY0" fmla="*/ 561456 h 561456"/>
                  <a:gd name="connisteX1" fmla="*/ 1146175 w 2179320"/>
                  <a:gd name="connsiteY1" fmla="*/ 54091 h 561456"/>
                  <a:gd name="connisteX2" fmla="*/ 2179320 w 2179320"/>
                  <a:gd name="connsiteY2" fmla="*/ 35041 h 561456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2179320" h="561456">
                    <a:moveTo>
                      <a:pt x="0" y="561456"/>
                    </a:moveTo>
                    <a:cubicBezTo>
                      <a:pt x="208280" y="460491"/>
                      <a:pt x="710565" y="159501"/>
                      <a:pt x="1146175" y="54091"/>
                    </a:cubicBezTo>
                    <a:cubicBezTo>
                      <a:pt x="1581785" y="-51319"/>
                      <a:pt x="1995805" y="28691"/>
                      <a:pt x="2179320" y="35041"/>
                    </a:cubicBezTo>
                  </a:path>
                </a:pathLst>
              </a:custGeom>
              <a:noFill/>
              <a:ln w="31750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714" y="6152"/>
                <a:ext cx="1188" cy="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2800" i="1">
                    <a:latin typeface="Times New Roman Italic" panose="02020503050405090304" charset="0"/>
                    <a:cs typeface="Times New Roman Italic" panose="02020503050405090304" charset="0"/>
                  </a:rPr>
                  <a:t>T</a:t>
                </a:r>
                <a:r>
                  <a:rPr lang="en-US" altLang="zh-CN" sz="2800">
                    <a:latin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:r>
                  <a:rPr lang="en-US" altLang="zh-CN" sz="2800" i="1" dirty="0">
                    <a:latin typeface="Times New Roman Italic" panose="02020503050405090304" charset="0"/>
                    <a:cs typeface="Times New Roman Italic" panose="02020503050405090304" charset="0"/>
                    <a:sym typeface="+mn-ea"/>
                  </a:rPr>
                  <a:t>r</a:t>
                </a:r>
                <a:r>
                  <a:rPr lang="en-US" altLang="zh-CN" sz="2800">
                    <a:latin typeface="Times New Roman" panose="02020503050405090304" charset="0"/>
                    <a:cs typeface="Times New Roman" panose="02020503050405090304" charset="0"/>
                    <a:sym typeface="+mn-ea"/>
                  </a:rPr>
                  <a:t>)</a:t>
                </a:r>
                <a:endParaRPr lang="en-US" altLang="zh-CN" sz="2800" i="1">
                  <a:latin typeface="Times New Roman Italic" panose="02020503050405090304" charset="0"/>
                  <a:cs typeface="Times New Roman Italic" panose="02020503050405090304" charset="0"/>
                </a:endParaRPr>
              </a:p>
            </p:txBody>
          </p:sp>
        </p:grpSp>
      </p:grpSp>
      <p:sp>
        <p:nvSpPr>
          <p:cNvPr id="2" name="椭圆 1"/>
          <p:cNvSpPr/>
          <p:nvPr/>
        </p:nvSpPr>
        <p:spPr>
          <a:xfrm>
            <a:off x="3451225" y="1924050"/>
            <a:ext cx="1127125" cy="883285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 rot="540000">
            <a:off x="4658360" y="1840865"/>
            <a:ext cx="10210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>
                <a:solidFill>
                  <a:srgbClr val="FF0000"/>
                </a:solidFill>
                <a:latin typeface="Songti SC Regular" panose="02010800040101010101" charset="-122"/>
                <a:ea typeface="Songti SC Regular" panose="02010800040101010101" charset="-122"/>
                <a:cs typeface="Times New Roman Italic" panose="02020503050405090304" charset="0"/>
              </a:rPr>
              <a:t>？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" y="5362575"/>
            <a:ext cx="7392035" cy="11938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02920" y="4954905"/>
            <a:ext cx="1706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 fontAlgn="auto">
              <a:buFont typeface="Wingdings" panose="05000000000000000000" charset="0"/>
              <a:buChar char=""/>
            </a:pPr>
            <a:r>
              <a:rPr lang="zh-CN" altLang="en-US" sz="2800"/>
              <a:t>离散化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4955" y="5584825"/>
            <a:ext cx="12192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464345" y="3168761"/>
            <a:ext cx="63296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40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一个直方图均衡化的例子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直方图均衡化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Equalization</a:t>
            </a: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图像大小：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64*64 = 4096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像素</a:t>
            </a:r>
          </a:p>
          <a:p>
            <a:pPr marL="457200" indent="-457200" fontAlgn="auto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灰度量化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L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 = 8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，灰度分布如下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45" y="2294255"/>
            <a:ext cx="7229475" cy="433641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直方图均衡化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Equalization</a:t>
            </a: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图像大小：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64*64 = 4096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像素</a:t>
            </a:r>
          </a:p>
          <a:p>
            <a:pPr marL="457200" indent="-457200" fontAlgn="auto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灰度量化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L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 = 8</a:t>
            </a:r>
          </a:p>
          <a:p>
            <a:pPr marL="457200" indent="-457200" fontAlgn="auto">
              <a:buFont typeface="Wingdings" panose="05000000000000000000" charset="0"/>
              <a:buChar char=""/>
            </a:pP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425" y="2580640"/>
            <a:ext cx="3812540" cy="34048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75580" y="5985510"/>
            <a:ext cx="1960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fontAlgn="auto">
              <a:buFont typeface="Wingdings" panose="05000000000000000000" charset="0"/>
              <a:buNone/>
            </a:pP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初始直方图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295" y="2395855"/>
            <a:ext cx="2295525" cy="425386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直方图均衡化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Equalization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rcRect r="75140"/>
          <a:stretch>
            <a:fillRect/>
          </a:stretch>
        </p:blipFill>
        <p:spPr>
          <a:xfrm>
            <a:off x="1203960" y="1711960"/>
            <a:ext cx="1496695" cy="41573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rcRect l="69940"/>
          <a:stretch>
            <a:fillRect/>
          </a:stretch>
        </p:blipFill>
        <p:spPr>
          <a:xfrm>
            <a:off x="2700655" y="1711960"/>
            <a:ext cx="1809750" cy="4157345"/>
          </a:xfrm>
          <a:prstGeom prst="rect">
            <a:avLst/>
          </a:prstGeom>
        </p:spPr>
      </p:pic>
      <p:graphicFrame>
        <p:nvGraphicFramePr>
          <p:cNvPr id="18" name="表格 17"/>
          <p:cNvGraphicFramePr/>
          <p:nvPr>
            <p:custDataLst>
              <p:tags r:id="rId1"/>
            </p:custDataLst>
          </p:nvPr>
        </p:nvGraphicFramePr>
        <p:xfrm>
          <a:off x="5015865" y="1804670"/>
          <a:ext cx="3425190" cy="3682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6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i="1">
                          <a:solidFill>
                            <a:schemeClr val="tx1"/>
                          </a:solidFill>
                          <a:latin typeface="Times New Roman Bold Italic" panose="02020503050405090304" charset="0"/>
                          <a:cs typeface="Times New Roman Bold Italic" panose="02020503050405090304" charset="0"/>
                        </a:rPr>
                        <a:t>s</a:t>
                      </a:r>
                      <a:r>
                        <a:rPr lang="en-US" altLang="zh-CN" sz="2400" b="1" i="1" baseline="-25000">
                          <a:solidFill>
                            <a:schemeClr val="tx1"/>
                          </a:solidFill>
                          <a:latin typeface="Times New Roman Bold Italic" panose="02020503050405090304" charset="0"/>
                          <a:cs typeface="Times New Roman Bold Italic" panose="02020503050405090304" charset="0"/>
                        </a:rPr>
                        <a:t>k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6108065" y="2931160"/>
            <a:ext cx="2087880" cy="2399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5000">
                <a:solidFill>
                  <a:srgbClr val="FF0000"/>
                </a:solidFill>
                <a:latin typeface="Songti SC Regular" panose="02010800040101010101" charset="-122"/>
                <a:ea typeface="Songti SC Regular" panose="02010800040101010101" charset="-122"/>
                <a:cs typeface="Times New Roman Italic" panose="02020503050405090304" charset="0"/>
                <a:sym typeface="+mn-ea"/>
              </a:rPr>
              <a:t>？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162402"/>
            <a:ext cx="3600000" cy="3600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544" y="2162402"/>
            <a:ext cx="3600000" cy="3600000"/>
          </a:xfrm>
          <a:prstGeom prst="rect">
            <a:avLst/>
          </a:prstGeom>
        </p:spPr>
      </p:pic>
      <p:sp>
        <p:nvSpPr>
          <p:cNvPr id="15" name="AutoShape 11"/>
          <p:cNvSpPr>
            <a:spLocks noChangeArrowheads="1"/>
          </p:cNvSpPr>
          <p:nvPr/>
        </p:nvSpPr>
        <p:spPr bwMode="auto">
          <a:xfrm>
            <a:off x="3896730" y="3721100"/>
            <a:ext cx="682625" cy="501650"/>
          </a:xfrm>
          <a:prstGeom prst="rightArrow">
            <a:avLst>
              <a:gd name="adj1" fmla="val 50000"/>
              <a:gd name="adj2" fmla="val 34019"/>
            </a:avLst>
          </a:prstGeom>
          <a:solidFill>
            <a:srgbClr val="053E49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79136" y="325943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平滑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4001"/>
          <a:stretch>
            <a:fillRect/>
          </a:stretch>
        </p:blipFill>
        <p:spPr>
          <a:xfrm>
            <a:off x="8240991" y="1268760"/>
            <a:ext cx="936104" cy="17615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C8B9CF-310E-4FCA-9BF4-501D72893E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cxnSp>
        <p:nvCxnSpPr>
          <p:cNvPr id="4" name="直线连接符 4">
            <a:extLst>
              <a:ext uri="{FF2B5EF4-FFF2-40B4-BE49-F238E27FC236}">
                <a16:creationId xmlns:a16="http://schemas.microsoft.com/office/drawing/2014/main" id="{6081A75C-2BF0-7B23-FC3C-080473BCCABE}"/>
              </a:ext>
            </a:extLst>
          </p:cNvPr>
          <p:cNvCxnSpPr/>
          <p:nvPr/>
        </p:nvCxnSpPr>
        <p:spPr>
          <a:xfrm>
            <a:off x="4022338" y="539660"/>
            <a:ext cx="1749288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987A1F1-528E-C47F-D9F7-27357BCDF672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81CBDA9-E7FB-2FA6-FFDD-C385D8E179F2}"/>
              </a:ext>
            </a:extLst>
          </p:cNvPr>
          <p:cNvSpPr txBox="1">
            <a:spLocks/>
          </p:cNvSpPr>
          <p:nvPr/>
        </p:nvSpPr>
        <p:spPr>
          <a:xfrm>
            <a:off x="318051" y="102604"/>
            <a:ext cx="3417870" cy="795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图像增强示例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4B40E9B-3D8B-13B2-2AE1-EC12D32CF98C}"/>
              </a:ext>
            </a:extLst>
          </p:cNvPr>
          <p:cNvSpPr txBox="1"/>
          <p:nvPr/>
        </p:nvSpPr>
        <p:spPr>
          <a:xfrm>
            <a:off x="505366" y="431056"/>
            <a:ext cx="4654550" cy="1089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Image Enhancement Examples</a:t>
            </a:r>
            <a:endParaRPr lang="zh-CN" altLang="en-US" sz="2400" b="1" dirty="0">
              <a:solidFill>
                <a:prstClr val="black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7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795" y="1529715"/>
            <a:ext cx="4297045" cy="1111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直方图均衡化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Equalization</a:t>
            </a:r>
          </a:p>
        </p:txBody>
      </p:sp>
      <p:sp>
        <p:nvSpPr>
          <p:cNvPr id="8" name="矩形 7"/>
          <p:cNvSpPr/>
          <p:nvPr/>
        </p:nvSpPr>
        <p:spPr>
          <a:xfrm>
            <a:off x="400050" y="1283970"/>
            <a:ext cx="866965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变换函数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457200" indent="-457200" fontAlgn="auto">
              <a:buFont typeface="Wingdings" panose="05000000000000000000" charset="0"/>
              <a:buChar char=""/>
            </a:pP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rcRect r="75140"/>
          <a:stretch>
            <a:fillRect/>
          </a:stretch>
        </p:blipFill>
        <p:spPr>
          <a:xfrm>
            <a:off x="128905" y="2622550"/>
            <a:ext cx="1496695" cy="41573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rcRect l="69940"/>
          <a:stretch>
            <a:fillRect/>
          </a:stretch>
        </p:blipFill>
        <p:spPr>
          <a:xfrm>
            <a:off x="1625600" y="2622550"/>
            <a:ext cx="1809750" cy="4157345"/>
          </a:xfrm>
          <a:prstGeom prst="rect">
            <a:avLst/>
          </a:prstGeom>
        </p:spPr>
      </p:pic>
      <p:graphicFrame>
        <p:nvGraphicFramePr>
          <p:cNvPr id="18" name="表格 17"/>
          <p:cNvGraphicFramePr/>
          <p:nvPr>
            <p:custDataLst>
              <p:tags r:id="rId1"/>
            </p:custDataLst>
          </p:nvPr>
        </p:nvGraphicFramePr>
        <p:xfrm>
          <a:off x="4881245" y="2640965"/>
          <a:ext cx="3425190" cy="3737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6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i="1">
                          <a:solidFill>
                            <a:schemeClr val="tx1"/>
                          </a:solidFill>
                          <a:latin typeface="Times New Roman Bold Italic" panose="02020503050405090304" charset="0"/>
                          <a:cs typeface="Times New Roman Bold Italic" panose="02020503050405090304" charset="0"/>
                        </a:rPr>
                        <a:t>s</a:t>
                      </a:r>
                      <a:r>
                        <a:rPr lang="en-US" altLang="zh-CN" sz="2400" b="1" i="1" baseline="-25000">
                          <a:solidFill>
                            <a:schemeClr val="tx1"/>
                          </a:solidFill>
                          <a:latin typeface="Times New Roman Bold Italic" panose="02020503050405090304" charset="0"/>
                          <a:cs typeface="Times New Roman Bold Italic" panose="02020503050405090304" charset="0"/>
                        </a:rPr>
                        <a:t>k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i="1">
                          <a:latin typeface="Times New Roman Italic" panose="02020503050405090304" charset="0"/>
                          <a:cs typeface="Times New Roman Italic" panose="02020503050405090304" charset="0"/>
                        </a:rPr>
                        <a:t>s</a:t>
                      </a:r>
                      <a:r>
                        <a:rPr lang="en-US" altLang="zh-CN" sz="2400" i="1" baseline="-25000">
                          <a:latin typeface="Times New Roman Italic" panose="02020503050405090304" charset="0"/>
                          <a:cs typeface="Times New Roman Italic" panose="02020503050405090304" charset="0"/>
                        </a:rPr>
                        <a:t>0</a:t>
                      </a:r>
                      <a:r>
                        <a:rPr lang="en-US" altLang="zh-CN" sz="2400" i="1">
                          <a:latin typeface="Times New Roman Italic" panose="02020503050405090304" charset="0"/>
                          <a:cs typeface="Times New Roman Italic" panose="02020503050405090304" charset="0"/>
                        </a:rPr>
                        <a:t> </a:t>
                      </a:r>
                      <a:r>
                        <a:rPr lang="en-US" altLang="zh-CN" sz="2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= 7*(0.19) = 1.33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9" name="直接箭头连接符 18"/>
          <p:cNvCxnSpPr/>
          <p:nvPr/>
        </p:nvCxnSpPr>
        <p:spPr>
          <a:xfrm flipV="1">
            <a:off x="3283585" y="3308985"/>
            <a:ext cx="1896110" cy="2984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795" y="1529715"/>
            <a:ext cx="4297045" cy="1111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直方图均衡化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Equalization</a:t>
            </a:r>
          </a:p>
        </p:txBody>
      </p:sp>
      <p:sp>
        <p:nvSpPr>
          <p:cNvPr id="8" name="矩形 7"/>
          <p:cNvSpPr/>
          <p:nvPr/>
        </p:nvSpPr>
        <p:spPr>
          <a:xfrm>
            <a:off x="400050" y="1283970"/>
            <a:ext cx="866965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变换函数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457200" indent="-457200" fontAlgn="auto">
              <a:buFont typeface="Wingdings" panose="05000000000000000000" charset="0"/>
              <a:buChar char=""/>
            </a:pP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rcRect r="75140"/>
          <a:stretch>
            <a:fillRect/>
          </a:stretch>
        </p:blipFill>
        <p:spPr>
          <a:xfrm>
            <a:off x="128905" y="2622550"/>
            <a:ext cx="1496695" cy="41573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rcRect l="69940"/>
          <a:stretch>
            <a:fillRect/>
          </a:stretch>
        </p:blipFill>
        <p:spPr>
          <a:xfrm>
            <a:off x="1625600" y="2622550"/>
            <a:ext cx="1809750" cy="4157345"/>
          </a:xfrm>
          <a:prstGeom prst="rect">
            <a:avLst/>
          </a:prstGeom>
        </p:spPr>
      </p:pic>
      <p:graphicFrame>
        <p:nvGraphicFramePr>
          <p:cNvPr id="18" name="表格 17"/>
          <p:cNvGraphicFramePr/>
          <p:nvPr>
            <p:custDataLst>
              <p:tags r:id="rId1"/>
            </p:custDataLst>
          </p:nvPr>
        </p:nvGraphicFramePr>
        <p:xfrm>
          <a:off x="4881245" y="2640965"/>
          <a:ext cx="3425190" cy="3982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6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i="1">
                          <a:solidFill>
                            <a:schemeClr val="tx1"/>
                          </a:solidFill>
                          <a:latin typeface="Times New Roman Bold Italic" panose="02020503050405090304" charset="0"/>
                          <a:cs typeface="Times New Roman Bold Italic" panose="02020503050405090304" charset="0"/>
                        </a:rPr>
                        <a:t>s</a:t>
                      </a:r>
                      <a:r>
                        <a:rPr lang="en-US" altLang="zh-CN" sz="2400" b="1" i="1" baseline="-25000">
                          <a:solidFill>
                            <a:schemeClr val="tx1"/>
                          </a:solidFill>
                          <a:latin typeface="Times New Roman Bold Italic" panose="02020503050405090304" charset="0"/>
                          <a:cs typeface="Times New Roman Bold Italic" panose="02020503050405090304" charset="0"/>
                        </a:rPr>
                        <a:t>k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i="1">
                          <a:latin typeface="Times New Roman Italic" panose="02020503050405090304" charset="0"/>
                          <a:cs typeface="Times New Roman Italic" panose="02020503050405090304" charset="0"/>
                        </a:rPr>
                        <a:t>s</a:t>
                      </a:r>
                      <a:r>
                        <a:rPr lang="en-US" altLang="zh-CN" sz="2000" i="1" baseline="-25000">
                          <a:latin typeface="Times New Roman Italic" panose="02020503050405090304" charset="0"/>
                          <a:cs typeface="Times New Roman Italic" panose="02020503050405090304" charset="0"/>
                        </a:rPr>
                        <a:t>0</a:t>
                      </a:r>
                      <a:r>
                        <a:rPr lang="en-US" altLang="zh-CN" sz="2000" i="1">
                          <a:latin typeface="Times New Roman Italic" panose="02020503050405090304" charset="0"/>
                          <a:cs typeface="Times New Roman Italic" panose="02020503050405090304" charset="0"/>
                        </a:rPr>
                        <a:t> </a:t>
                      </a:r>
                      <a:r>
                        <a:rPr lang="en-US" altLang="zh-CN" sz="2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= 7*(0.19) = 1.33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i="1">
                          <a:latin typeface="Times New Roman Italic" panose="02020503050405090304" charset="0"/>
                          <a:cs typeface="Times New Roman Italic" panose="02020503050405090304" charset="0"/>
                          <a:sym typeface="+mn-ea"/>
                        </a:rPr>
                        <a:t>s</a:t>
                      </a:r>
                      <a:r>
                        <a:rPr lang="en-US" altLang="zh-CN" sz="2000" i="1" baseline="-25000">
                          <a:latin typeface="Times New Roman Italic" panose="02020503050405090304" charset="0"/>
                          <a:cs typeface="Times New Roman Italic" panose="02020503050405090304" charset="0"/>
                          <a:sym typeface="+mn-ea"/>
                        </a:rPr>
                        <a:t>1</a:t>
                      </a:r>
                      <a:r>
                        <a:rPr lang="en-US" altLang="zh-CN" sz="2000" i="1">
                          <a:latin typeface="Times New Roman Italic" panose="02020503050405090304" charset="0"/>
                          <a:cs typeface="Times New Roman Italic" panose="02020503050405090304" charset="0"/>
                          <a:sym typeface="+mn-ea"/>
                        </a:rPr>
                        <a:t> </a:t>
                      </a:r>
                      <a:r>
                        <a:rPr lang="en-US" altLang="zh-CN" sz="2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= 7*(0.19+0.25) = 3.08</a:t>
                      </a:r>
                    </a:p>
                    <a:p>
                      <a:pPr algn="ctr">
                        <a:buNone/>
                      </a:pPr>
                      <a:endParaRPr lang="en-US" altLang="zh-CN" sz="2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2" name="直接箭头连接符 1"/>
          <p:cNvCxnSpPr/>
          <p:nvPr/>
        </p:nvCxnSpPr>
        <p:spPr>
          <a:xfrm flipV="1">
            <a:off x="3283585" y="3308985"/>
            <a:ext cx="1896110" cy="2984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>
            <a:off x="3321050" y="3696970"/>
            <a:ext cx="184404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795" y="1529715"/>
            <a:ext cx="4297045" cy="1111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直方图均衡化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Equalization</a:t>
            </a:r>
          </a:p>
        </p:txBody>
      </p:sp>
      <p:sp>
        <p:nvSpPr>
          <p:cNvPr id="8" name="矩形 7"/>
          <p:cNvSpPr/>
          <p:nvPr/>
        </p:nvSpPr>
        <p:spPr>
          <a:xfrm>
            <a:off x="400050" y="1283970"/>
            <a:ext cx="866965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变换函数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457200" indent="-457200" fontAlgn="auto">
              <a:buFont typeface="Wingdings" panose="05000000000000000000" charset="0"/>
              <a:buChar char=""/>
            </a:pP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rcRect r="75140"/>
          <a:stretch>
            <a:fillRect/>
          </a:stretch>
        </p:blipFill>
        <p:spPr>
          <a:xfrm>
            <a:off x="128905" y="2622550"/>
            <a:ext cx="1496695" cy="41573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rcRect l="69940"/>
          <a:stretch>
            <a:fillRect/>
          </a:stretch>
        </p:blipFill>
        <p:spPr>
          <a:xfrm>
            <a:off x="1625600" y="2622550"/>
            <a:ext cx="1809750" cy="4157345"/>
          </a:xfrm>
          <a:prstGeom prst="rect">
            <a:avLst/>
          </a:prstGeom>
        </p:spPr>
      </p:pic>
      <p:graphicFrame>
        <p:nvGraphicFramePr>
          <p:cNvPr id="18" name="表格 17"/>
          <p:cNvGraphicFramePr/>
          <p:nvPr>
            <p:custDataLst>
              <p:tags r:id="rId1"/>
            </p:custDataLst>
          </p:nvPr>
        </p:nvGraphicFramePr>
        <p:xfrm>
          <a:off x="4881245" y="2640965"/>
          <a:ext cx="3425190" cy="4095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6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i="1">
                          <a:solidFill>
                            <a:schemeClr val="tx1"/>
                          </a:solidFill>
                          <a:latin typeface="Times New Roman Bold Italic" panose="02020503050405090304" charset="0"/>
                          <a:cs typeface="Times New Roman Bold Italic" panose="02020503050405090304" charset="0"/>
                        </a:rPr>
                        <a:t>s</a:t>
                      </a:r>
                      <a:r>
                        <a:rPr lang="en-US" altLang="zh-CN" sz="2400" b="1" i="1" baseline="-25000">
                          <a:solidFill>
                            <a:schemeClr val="tx1"/>
                          </a:solidFill>
                          <a:latin typeface="Times New Roman Bold Italic" panose="02020503050405090304" charset="0"/>
                          <a:cs typeface="Times New Roman Bold Italic" panose="02020503050405090304" charset="0"/>
                        </a:rPr>
                        <a:t>k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i="1">
                          <a:latin typeface="Times New Roman Italic" panose="02020503050405090304" charset="0"/>
                          <a:cs typeface="Times New Roman Italic" panose="02020503050405090304" charset="0"/>
                        </a:rPr>
                        <a:t>s</a:t>
                      </a:r>
                      <a:r>
                        <a:rPr lang="en-US" altLang="zh-CN" sz="2000" i="1" baseline="-25000">
                          <a:latin typeface="Times New Roman Italic" panose="02020503050405090304" charset="0"/>
                          <a:cs typeface="Times New Roman Italic" panose="02020503050405090304" charset="0"/>
                        </a:rPr>
                        <a:t>0</a:t>
                      </a:r>
                      <a:r>
                        <a:rPr lang="en-US" altLang="zh-CN" sz="2000" i="1">
                          <a:latin typeface="Times New Roman Italic" panose="02020503050405090304" charset="0"/>
                          <a:cs typeface="Times New Roman Italic" panose="02020503050405090304" charset="0"/>
                        </a:rPr>
                        <a:t> </a:t>
                      </a:r>
                      <a:r>
                        <a:rPr lang="en-US" altLang="zh-CN" sz="2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= 7*(0.19) = 1.33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4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i="1">
                          <a:latin typeface="Times New Roman Italic" panose="02020503050405090304" charset="0"/>
                          <a:cs typeface="Times New Roman Italic" panose="02020503050405090304" charset="0"/>
                          <a:sym typeface="+mn-ea"/>
                        </a:rPr>
                        <a:t>s</a:t>
                      </a:r>
                      <a:r>
                        <a:rPr lang="en-US" altLang="zh-CN" sz="2000" i="1" baseline="-25000">
                          <a:latin typeface="Times New Roman Italic" panose="02020503050405090304" charset="0"/>
                          <a:cs typeface="Times New Roman Italic" panose="02020503050405090304" charset="0"/>
                          <a:sym typeface="+mn-ea"/>
                        </a:rPr>
                        <a:t>1</a:t>
                      </a:r>
                      <a:r>
                        <a:rPr lang="en-US" altLang="zh-CN" sz="2000" i="1">
                          <a:latin typeface="Times New Roman Italic" panose="02020503050405090304" charset="0"/>
                          <a:cs typeface="Times New Roman Italic" panose="02020503050405090304" charset="0"/>
                          <a:sym typeface="+mn-ea"/>
                        </a:rPr>
                        <a:t> </a:t>
                      </a:r>
                      <a:r>
                        <a:rPr lang="en-US" altLang="zh-CN" sz="2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= 7*(0.19+0.25) = 3.08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2000" i="1">
                          <a:latin typeface="Times New Roman Italic" panose="02020503050405090304" charset="0"/>
                          <a:cs typeface="Times New Roman Italic" panose="02020503050405090304" charset="0"/>
                          <a:sym typeface="+mn-ea"/>
                        </a:rPr>
                        <a:t>s</a:t>
                      </a:r>
                      <a:r>
                        <a:rPr lang="en-US" altLang="zh-CN" sz="2000" i="1" baseline="-25000">
                          <a:latin typeface="Times New Roman Italic" panose="02020503050405090304" charset="0"/>
                          <a:cs typeface="Times New Roman Italic" panose="02020503050405090304" charset="0"/>
                          <a:sym typeface="+mn-ea"/>
                        </a:rPr>
                        <a:t>1</a:t>
                      </a:r>
                      <a:r>
                        <a:rPr lang="en-US" altLang="zh-CN" sz="2000" i="1">
                          <a:latin typeface="Times New Roman Italic" panose="02020503050405090304" charset="0"/>
                          <a:cs typeface="Times New Roman Italic" panose="02020503050405090304" charset="0"/>
                          <a:sym typeface="+mn-ea"/>
                        </a:rPr>
                        <a:t> </a:t>
                      </a:r>
                      <a:r>
                        <a:rPr lang="en-US" altLang="zh-CN" sz="2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= 7*(0.19+0.25+0.21) = 4.55</a:t>
                      </a:r>
                      <a:endParaRPr lang="en-US" altLang="zh-CN" sz="2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0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0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0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0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0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0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2" name="直接箭头连接符 1"/>
          <p:cNvCxnSpPr/>
          <p:nvPr/>
        </p:nvCxnSpPr>
        <p:spPr>
          <a:xfrm flipV="1">
            <a:off x="3283585" y="3308985"/>
            <a:ext cx="1896110" cy="2984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3321050" y="3696970"/>
            <a:ext cx="184404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3283585" y="4122420"/>
            <a:ext cx="184404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795" y="1529715"/>
            <a:ext cx="4297045" cy="1111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直方图均衡化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Equalization</a:t>
            </a:r>
          </a:p>
        </p:txBody>
      </p:sp>
      <p:sp>
        <p:nvSpPr>
          <p:cNvPr id="8" name="矩形 7"/>
          <p:cNvSpPr/>
          <p:nvPr/>
        </p:nvSpPr>
        <p:spPr>
          <a:xfrm>
            <a:off x="400050" y="1283970"/>
            <a:ext cx="866965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变换函数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457200" indent="-457200" fontAlgn="auto">
              <a:buFont typeface="Wingdings" panose="05000000000000000000" charset="0"/>
              <a:buChar char=""/>
            </a:pP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rcRect r="75140"/>
          <a:stretch>
            <a:fillRect/>
          </a:stretch>
        </p:blipFill>
        <p:spPr>
          <a:xfrm>
            <a:off x="128905" y="2622550"/>
            <a:ext cx="1496695" cy="41573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rcRect l="69940"/>
          <a:stretch>
            <a:fillRect/>
          </a:stretch>
        </p:blipFill>
        <p:spPr>
          <a:xfrm>
            <a:off x="1625600" y="2622550"/>
            <a:ext cx="1809750" cy="415734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4923790" y="2695575"/>
          <a:ext cx="3051175" cy="4011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71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i="1">
                          <a:solidFill>
                            <a:schemeClr val="tx1"/>
                          </a:solidFill>
                          <a:latin typeface="Times New Roman Bold Italic" panose="02020503050405090304" charset="0"/>
                          <a:cs typeface="Times New Roman Bold Italic" panose="02020503050405090304" charset="0"/>
                          <a:sym typeface="+mn-ea"/>
                        </a:rPr>
                        <a:t>s</a:t>
                      </a:r>
                      <a:r>
                        <a:rPr lang="en-US" altLang="zh-CN" sz="2400" i="1" baseline="-25000">
                          <a:solidFill>
                            <a:schemeClr val="tx1"/>
                          </a:solidFill>
                          <a:latin typeface="Times New Roman Bold Italic" panose="02020503050405090304" charset="0"/>
                          <a:cs typeface="Times New Roman Bold Italic" panose="02020503050405090304" charset="0"/>
                          <a:sym typeface="+mn-ea"/>
                        </a:rPr>
                        <a:t>k</a:t>
                      </a:r>
                      <a:endParaRPr lang="zh-CN" altLang="en-US" sz="2400"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1.33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3.08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4.55</a:t>
                      </a:r>
                      <a:endParaRPr lang="en-US" altLang="zh-CN" sz="2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5.67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6.23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6.65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6.86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7.0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任意多边形 3"/>
          <p:cNvSpPr/>
          <p:nvPr/>
        </p:nvSpPr>
        <p:spPr>
          <a:xfrm>
            <a:off x="1029335" y="2427605"/>
            <a:ext cx="5225415" cy="463550"/>
          </a:xfrm>
          <a:custGeom>
            <a:avLst/>
            <a:gdLst>
              <a:gd name="connisteX0" fmla="*/ 0 w 5225415"/>
              <a:gd name="connsiteY0" fmla="*/ 463708 h 463708"/>
              <a:gd name="connisteX1" fmla="*/ 1970405 w 5225415"/>
              <a:gd name="connsiteY1" fmla="*/ 60483 h 463708"/>
              <a:gd name="connisteX2" fmla="*/ 3792220 w 5225415"/>
              <a:gd name="connsiteY2" fmla="*/ 60483 h 463708"/>
              <a:gd name="connisteX3" fmla="*/ 5225415 w 5225415"/>
              <a:gd name="connsiteY3" fmla="*/ 463708 h 46370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5225415" h="463709">
                <a:moveTo>
                  <a:pt x="0" y="463709"/>
                </a:moveTo>
                <a:cubicBezTo>
                  <a:pt x="357505" y="383064"/>
                  <a:pt x="1212215" y="141129"/>
                  <a:pt x="1970405" y="60484"/>
                </a:cubicBezTo>
                <a:cubicBezTo>
                  <a:pt x="2728595" y="-20161"/>
                  <a:pt x="3141345" y="-20161"/>
                  <a:pt x="3792220" y="60484"/>
                </a:cubicBezTo>
                <a:cubicBezTo>
                  <a:pt x="4443095" y="141129"/>
                  <a:pt x="4975225" y="383064"/>
                  <a:pt x="5225415" y="463709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795" y="1529715"/>
            <a:ext cx="4297045" cy="1111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直方图均衡化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Equalization</a:t>
            </a:r>
          </a:p>
        </p:txBody>
      </p:sp>
      <p:sp>
        <p:nvSpPr>
          <p:cNvPr id="8" name="矩形 7"/>
          <p:cNvSpPr/>
          <p:nvPr/>
        </p:nvSpPr>
        <p:spPr>
          <a:xfrm>
            <a:off x="400050" y="1283970"/>
            <a:ext cx="866965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变换函数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457200" indent="-457200" fontAlgn="auto">
              <a:buFont typeface="Wingdings" panose="05000000000000000000" charset="0"/>
              <a:buChar char=""/>
            </a:pP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rcRect r="75140"/>
          <a:stretch>
            <a:fillRect/>
          </a:stretch>
        </p:blipFill>
        <p:spPr>
          <a:xfrm>
            <a:off x="128905" y="2622550"/>
            <a:ext cx="1496695" cy="41573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rcRect l="69940"/>
          <a:stretch>
            <a:fillRect/>
          </a:stretch>
        </p:blipFill>
        <p:spPr>
          <a:xfrm>
            <a:off x="1625600" y="2622550"/>
            <a:ext cx="1809750" cy="415734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4923790" y="2695575"/>
          <a:ext cx="3051175" cy="4011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71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i="1">
                          <a:solidFill>
                            <a:schemeClr val="tx1"/>
                          </a:solidFill>
                          <a:latin typeface="Times New Roman Bold Italic" panose="02020503050405090304" charset="0"/>
                          <a:cs typeface="Times New Roman Bold Italic" panose="02020503050405090304" charset="0"/>
                          <a:sym typeface="+mn-ea"/>
                        </a:rPr>
                        <a:t>s</a:t>
                      </a:r>
                      <a:r>
                        <a:rPr lang="en-US" altLang="zh-CN" sz="2400" i="1" baseline="-25000">
                          <a:solidFill>
                            <a:schemeClr val="tx1"/>
                          </a:solidFill>
                          <a:latin typeface="Times New Roman Bold Italic" panose="02020503050405090304" charset="0"/>
                          <a:cs typeface="Times New Roman Bold Italic" panose="02020503050405090304" charset="0"/>
                          <a:sym typeface="+mn-ea"/>
                        </a:rPr>
                        <a:t>k</a:t>
                      </a:r>
                      <a:endParaRPr lang="zh-CN" altLang="en-US" sz="2400"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3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任意多边形 3"/>
          <p:cNvSpPr/>
          <p:nvPr/>
        </p:nvSpPr>
        <p:spPr>
          <a:xfrm>
            <a:off x="1029335" y="2427605"/>
            <a:ext cx="5225415" cy="463550"/>
          </a:xfrm>
          <a:custGeom>
            <a:avLst/>
            <a:gdLst>
              <a:gd name="connisteX0" fmla="*/ 0 w 5225415"/>
              <a:gd name="connsiteY0" fmla="*/ 463708 h 463708"/>
              <a:gd name="connisteX1" fmla="*/ 1970405 w 5225415"/>
              <a:gd name="connsiteY1" fmla="*/ 60483 h 463708"/>
              <a:gd name="connisteX2" fmla="*/ 3792220 w 5225415"/>
              <a:gd name="connsiteY2" fmla="*/ 60483 h 463708"/>
              <a:gd name="connisteX3" fmla="*/ 5225415 w 5225415"/>
              <a:gd name="connsiteY3" fmla="*/ 463708 h 46370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5225415" h="463709">
                <a:moveTo>
                  <a:pt x="0" y="463709"/>
                </a:moveTo>
                <a:cubicBezTo>
                  <a:pt x="357505" y="383064"/>
                  <a:pt x="1212215" y="141129"/>
                  <a:pt x="1970405" y="60484"/>
                </a:cubicBezTo>
                <a:cubicBezTo>
                  <a:pt x="2728595" y="-20161"/>
                  <a:pt x="3141345" y="-20161"/>
                  <a:pt x="3792220" y="60484"/>
                </a:cubicBezTo>
                <a:cubicBezTo>
                  <a:pt x="4443095" y="141129"/>
                  <a:pt x="4975225" y="383064"/>
                  <a:pt x="5225415" y="463709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直方图均衡化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Equalization</a:t>
            </a: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图像大小：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64*64 = 4096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像素</a:t>
            </a:r>
          </a:p>
          <a:p>
            <a:pPr marL="457200" indent="-457200" fontAlgn="auto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灰度量化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L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 = 8</a:t>
            </a:r>
          </a:p>
          <a:p>
            <a:pPr marL="457200" indent="-457200" fontAlgn="auto">
              <a:buFont typeface="Wingdings" panose="05000000000000000000" charset="0"/>
              <a:buChar char=""/>
            </a:pP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2707640"/>
            <a:ext cx="3812540" cy="34048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63565" y="5985510"/>
            <a:ext cx="2699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buFont typeface="Wingdings" panose="05000000000000000000" charset="0"/>
              <a:buNone/>
            </a:pP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变换后的直方图</a:t>
            </a:r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1428750" y="5985510"/>
            <a:ext cx="19608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buFont typeface="Wingdings" panose="05000000000000000000" charset="0"/>
              <a:buNone/>
            </a:pP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初始直方图</a:t>
            </a:r>
            <a:endParaRPr lang="zh-CN" altLang="en-US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915" y="2707640"/>
            <a:ext cx="3939540" cy="327787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508250" y="2881630"/>
            <a:ext cx="2386330" cy="1203960"/>
            <a:chOff x="4443" y="3292"/>
            <a:chExt cx="3758" cy="1896"/>
          </a:xfrm>
        </p:grpSpPr>
        <p:sp>
          <p:nvSpPr>
            <p:cNvPr id="12" name="任意多边形 11"/>
            <p:cNvSpPr/>
            <p:nvPr/>
          </p:nvSpPr>
          <p:spPr>
            <a:xfrm rot="240000">
              <a:off x="4443" y="4244"/>
              <a:ext cx="3759" cy="944"/>
            </a:xfrm>
            <a:custGeom>
              <a:avLst/>
              <a:gdLst>
                <a:gd name="connisteX0" fmla="*/ 0 w 2179320"/>
                <a:gd name="connsiteY0" fmla="*/ 561456 h 561456"/>
                <a:gd name="connisteX1" fmla="*/ 1146175 w 2179320"/>
                <a:gd name="connsiteY1" fmla="*/ 54091 h 561456"/>
                <a:gd name="connisteX2" fmla="*/ 2179320 w 2179320"/>
                <a:gd name="connsiteY2" fmla="*/ 35041 h 56145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179320" h="561456">
                  <a:moveTo>
                    <a:pt x="0" y="561456"/>
                  </a:moveTo>
                  <a:cubicBezTo>
                    <a:pt x="208280" y="460491"/>
                    <a:pt x="710565" y="159501"/>
                    <a:pt x="1146175" y="54091"/>
                  </a:cubicBezTo>
                  <a:cubicBezTo>
                    <a:pt x="1581785" y="-51319"/>
                    <a:pt x="1995805" y="28691"/>
                    <a:pt x="2179320" y="35041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831" y="3292"/>
              <a:ext cx="118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i="1">
                  <a:latin typeface="Times New Roman Italic" panose="02020503050405090304" charset="0"/>
                  <a:cs typeface="Times New Roman Italic" panose="02020503050405090304" charset="0"/>
                </a:rPr>
                <a:t>T</a:t>
              </a:r>
              <a:r>
                <a:rPr lang="en-US" altLang="zh-CN" sz="2800">
                  <a:latin typeface="Times New Roman" panose="02020503050405090304" charset="0"/>
                  <a:cs typeface="Times New Roman" panose="02020503050405090304" charset="0"/>
                  <a:sym typeface="+mn-ea"/>
                </a:rPr>
                <a:t>(</a:t>
              </a:r>
              <a:r>
                <a:rPr lang="en-US" altLang="zh-CN" sz="2800" i="1" dirty="0">
                  <a:latin typeface="Times New Roman Italic" panose="02020503050405090304" charset="0"/>
                  <a:cs typeface="Times New Roman Italic" panose="02020503050405090304" charset="0"/>
                  <a:sym typeface="+mn-ea"/>
                </a:rPr>
                <a:t>r</a:t>
              </a:r>
              <a:r>
                <a:rPr lang="en-US" altLang="zh-CN" sz="2800">
                  <a:latin typeface="Times New Roman" panose="02020503050405090304" charset="0"/>
                  <a:cs typeface="Times New Roman" panose="02020503050405090304" charset="0"/>
                  <a:sym typeface="+mn-ea"/>
                </a:rPr>
                <a:t>)</a:t>
              </a:r>
              <a:endParaRPr lang="en-US" altLang="zh-CN" sz="2800" i="1">
                <a:latin typeface="Times New Roman Italic" panose="02020503050405090304" charset="0"/>
                <a:cs typeface="Times New Roman Italic" panose="02020503050405090304" charset="0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直方图均衡化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Equalization</a:t>
            </a: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直方图均衡化实例</a:t>
            </a:r>
          </a:p>
          <a:p>
            <a:pPr marL="457200" indent="-457200" fontAlgn="auto">
              <a:buFont typeface="Wingdings" panose="05000000000000000000" charset="0"/>
              <a:buChar char=""/>
            </a:pP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457200" indent="-457200" fontAlgn="auto">
              <a:buFont typeface="Wingdings" panose="05000000000000000000" charset="0"/>
              <a:buChar char=""/>
            </a:pP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833736"/>
            <a:ext cx="7419975" cy="2819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4638675"/>
            <a:ext cx="1943100" cy="21431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4681205"/>
            <a:ext cx="1864995" cy="213217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 descr="ice gra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0302" y="1579288"/>
            <a:ext cx="2095500" cy="2095500"/>
          </a:xfrm>
          <a:prstGeom prst="rect">
            <a:avLst/>
          </a:prstGeom>
          <a:noFill/>
        </p:spPr>
      </p:pic>
      <p:pic>
        <p:nvPicPr>
          <p:cNvPr id="133124" name="Picture 4" descr="ice gray histogram equalizati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4198" y="4182254"/>
            <a:ext cx="2095500" cy="2095500"/>
          </a:xfrm>
          <a:prstGeom prst="rect">
            <a:avLst/>
          </a:prstGeom>
          <a:noFill/>
        </p:spPr>
      </p:pic>
      <p:sp>
        <p:nvSpPr>
          <p:cNvPr id="15" name="矩形 14"/>
          <p:cNvSpPr/>
          <p:nvPr/>
        </p:nvSpPr>
        <p:spPr>
          <a:xfrm>
            <a:off x="1751948" y="3797556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53E49"/>
                </a:solidFill>
                <a:latin typeface="微软雅黑" pitchFamily="34" charset="-122"/>
                <a:ea typeface="微软雅黑" pitchFamily="34" charset="-122"/>
              </a:rPr>
              <a:t>低对比度图像及其直方图 </a:t>
            </a:r>
          </a:p>
        </p:txBody>
      </p:sp>
      <p:sp>
        <p:nvSpPr>
          <p:cNvPr id="16" name="矩形 15"/>
          <p:cNvSpPr/>
          <p:nvPr/>
        </p:nvSpPr>
        <p:spPr>
          <a:xfrm>
            <a:off x="1483823" y="6357620"/>
            <a:ext cx="33445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53E49"/>
                </a:solidFill>
                <a:latin typeface="微软雅黑" pitchFamily="34" charset="-122"/>
                <a:ea typeface="微软雅黑" pitchFamily="34" charset="-122"/>
              </a:rPr>
              <a:t>直方图均衡化图像及其直方图 </a:t>
            </a:r>
          </a:p>
        </p:txBody>
      </p:sp>
      <p:pic>
        <p:nvPicPr>
          <p:cNvPr id="14" name="Picture 13" descr="D:\MATLAB WORK\DIP\Images\ice gray_Original histogram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41" y="1541052"/>
            <a:ext cx="2881630" cy="2159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D:\MATLAB WORK\DIP\Images\ice gray_HistEqual histogram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41" y="4197985"/>
            <a:ext cx="2881630" cy="21596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984A7BEF-989C-C83B-68D7-FFE236308678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直方图均衡化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5D58C7DB-14F6-34C9-E082-5DAA55952336}"/>
              </a:ext>
            </a:extLst>
          </p:cNvPr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A9F62FC4-E7AE-6536-63A3-41E9001D4D49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D09217F-9F9A-3FD4-EFBA-69EE6D1195B3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Equalization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C670B6-2F3B-AEAA-1448-9ACF5BD4423E}"/>
              </a:ext>
            </a:extLst>
          </p:cNvPr>
          <p:cNvSpPr/>
          <p:nvPr/>
        </p:nvSpPr>
        <p:spPr>
          <a:xfrm>
            <a:off x="4672585" y="761356"/>
            <a:ext cx="352059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实例</a:t>
            </a:r>
          </a:p>
          <a:p>
            <a:pPr marL="457200" indent="-457200" fontAlgn="auto">
              <a:buFont typeface="Wingdings" panose="05000000000000000000" charset="0"/>
              <a:buChar char=""/>
            </a:pP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457200" indent="-457200" fontAlgn="auto">
              <a:buFont typeface="Wingdings" panose="05000000000000000000" charset="0"/>
              <a:buChar char=""/>
            </a:pP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9" name="Picture 18" descr="D:\MATLAB WORK\DIP\Images\ice gray_Transformation function.png">
            <a:extLst>
              <a:ext uri="{FF2B5EF4-FFF2-40B4-BE49-F238E27FC236}">
                <a16:creationId xmlns:a16="http://schemas.microsoft.com/office/drawing/2014/main" id="{4ED45EA5-CA16-69AA-7325-A1EED82532AD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7" r="12527"/>
          <a:stretch/>
        </p:blipFill>
        <p:spPr bwMode="auto">
          <a:xfrm>
            <a:off x="6166274" y="2469845"/>
            <a:ext cx="2159635" cy="2159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6796BDA-FE2C-1CFE-A5DE-383801E106D5}"/>
              </a:ext>
            </a:extLst>
          </p:cNvPr>
          <p:cNvSpPr/>
          <p:nvPr/>
        </p:nvSpPr>
        <p:spPr>
          <a:xfrm>
            <a:off x="6001619" y="4583673"/>
            <a:ext cx="2492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53E49"/>
                </a:solidFill>
                <a:latin typeface="微软雅黑" pitchFamily="34" charset="-122"/>
                <a:ea typeface="微软雅黑" pitchFamily="34" charset="-122"/>
              </a:rPr>
              <a:t>输出图像与输入图像间</a:t>
            </a:r>
            <a:endParaRPr lang="en-US" altLang="zh-CN" dirty="0">
              <a:solidFill>
                <a:srgbClr val="053E49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solidFill>
                  <a:srgbClr val="053E49"/>
                </a:solidFill>
                <a:latin typeface="微软雅黑" pitchFamily="34" charset="-122"/>
                <a:ea typeface="微软雅黑" pitchFamily="34" charset="-122"/>
              </a:rPr>
              <a:t>的灰度级变换函数</a:t>
            </a:r>
          </a:p>
        </p:txBody>
      </p:sp>
      <p:sp>
        <p:nvSpPr>
          <p:cNvPr id="20" name="AutoShape 11">
            <a:extLst>
              <a:ext uri="{FF2B5EF4-FFF2-40B4-BE49-F238E27FC236}">
                <a16:creationId xmlns:a16="http://schemas.microsoft.com/office/drawing/2014/main" id="{2FE5ED00-DEEB-5796-F469-21AD16E9DE41}"/>
              </a:ext>
            </a:extLst>
          </p:cNvPr>
          <p:cNvSpPr>
            <a:spLocks noChangeArrowheads="1"/>
          </p:cNvSpPr>
          <p:nvPr/>
        </p:nvSpPr>
        <p:spPr bwMode="auto">
          <a:xfrm rot="17751210">
            <a:off x="7115278" y="710410"/>
            <a:ext cx="885825" cy="2071688"/>
          </a:xfrm>
          <a:prstGeom prst="curvedLeftArrow">
            <a:avLst>
              <a:gd name="adj1" fmla="val 39347"/>
              <a:gd name="adj2" fmla="val 96125"/>
              <a:gd name="adj3" fmla="val 43162"/>
            </a:avLst>
          </a:prstGeom>
          <a:solidFill>
            <a:srgbClr val="053E49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zh-CN" altLang="zh-CN" sz="1800"/>
          </a:p>
        </p:txBody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712D4E5B-1FFF-0E67-3336-DCE9B8EE0B0C}"/>
              </a:ext>
            </a:extLst>
          </p:cNvPr>
          <p:cNvSpPr>
            <a:spLocks noChangeArrowheads="1"/>
          </p:cNvSpPr>
          <p:nvPr/>
        </p:nvSpPr>
        <p:spPr bwMode="auto">
          <a:xfrm rot="14558331" flipH="1" flipV="1">
            <a:off x="6694269" y="4976667"/>
            <a:ext cx="890423" cy="2101597"/>
          </a:xfrm>
          <a:prstGeom prst="curvedLeftArrow">
            <a:avLst>
              <a:gd name="adj1" fmla="val 39347"/>
              <a:gd name="adj2" fmla="val 96125"/>
              <a:gd name="adj3" fmla="val 43162"/>
            </a:avLst>
          </a:prstGeom>
          <a:solidFill>
            <a:srgbClr val="053E49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zh-CN" altLang="zh-CN" sz="1800"/>
          </a:p>
        </p:txBody>
      </p:sp>
    </p:spTree>
    <p:extLst>
      <p:ext uri="{BB962C8B-B14F-4D97-AF65-F5344CB8AC3E}">
        <p14:creationId xmlns:p14="http://schemas.microsoft.com/office/powerpoint/2010/main" val="3764137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2861345" y="3168761"/>
            <a:ext cx="35356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40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直方图规定化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310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目的：</a:t>
            </a:r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找到一个灰度变换算子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indent="0" fontAlgn="auto">
              <a:buFont typeface="Wingdings" panose="05000000000000000000" pitchFamily="2" charset="2"/>
              <a:buNone/>
            </a:pPr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使得变换后的图像的像素灰度级呈现指定的分布</a:t>
            </a: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rgbClr val="FF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Symbol" pitchFamily="18" charset="2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rgbClr val="FF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Symbol" pitchFamily="18" charset="2"/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直方图规定化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Specification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r="48255"/>
          <a:stretch>
            <a:fillRect/>
          </a:stretch>
        </p:blipFill>
        <p:spPr>
          <a:xfrm>
            <a:off x="400050" y="3569335"/>
            <a:ext cx="4566920" cy="29870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78455" y="4283075"/>
            <a:ext cx="2254885" cy="488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078095" y="3589655"/>
            <a:ext cx="5151755" cy="2987040"/>
            <a:chOff x="6908" y="5621"/>
            <a:chExt cx="8113" cy="470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rcRect r="48255"/>
            <a:stretch>
              <a:fillRect/>
            </a:stretch>
          </p:blipFill>
          <p:spPr>
            <a:xfrm>
              <a:off x="6908" y="5621"/>
              <a:ext cx="7192" cy="4704"/>
            </a:xfrm>
            <a:prstGeom prst="rect">
              <a:avLst/>
            </a:prstGeom>
          </p:spPr>
        </p:pic>
        <p:sp>
          <p:nvSpPr>
            <p:cNvPr id="14" name="单圆角矩形 13"/>
            <p:cNvSpPr/>
            <p:nvPr/>
          </p:nvSpPr>
          <p:spPr>
            <a:xfrm>
              <a:off x="7381" y="6755"/>
              <a:ext cx="4233" cy="3049"/>
            </a:xfrm>
            <a:prstGeom prst="round1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1470" y="6974"/>
              <a:ext cx="3551" cy="7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7349" y="7114"/>
              <a:ext cx="4298" cy="2734"/>
            </a:xfrm>
            <a:custGeom>
              <a:avLst/>
              <a:gdLst>
                <a:gd name="connisteX0" fmla="*/ 0 w 2729230"/>
                <a:gd name="connsiteY0" fmla="*/ 1435513 h 1735868"/>
                <a:gd name="connisteX1" fmla="*/ 184785 w 2729230"/>
                <a:gd name="connsiteY1" fmla="*/ 914813 h 1735868"/>
                <a:gd name="connisteX2" fmla="*/ 369570 w 2729230"/>
                <a:gd name="connsiteY2" fmla="*/ 1042448 h 1735868"/>
                <a:gd name="connisteX3" fmla="*/ 543560 w 2729230"/>
                <a:gd name="connsiteY3" fmla="*/ 1238663 h 1735868"/>
                <a:gd name="connisteX4" fmla="*/ 808990 w 2729230"/>
                <a:gd name="connsiteY4" fmla="*/ 649383 h 1735868"/>
                <a:gd name="connisteX5" fmla="*/ 1028700 w 2729230"/>
                <a:gd name="connsiteY5" fmla="*/ 891953 h 1735868"/>
                <a:gd name="connisteX6" fmla="*/ 1225550 w 2729230"/>
                <a:gd name="connsiteY6" fmla="*/ 1227233 h 1735868"/>
                <a:gd name="connisteX7" fmla="*/ 1480185 w 2729230"/>
                <a:gd name="connsiteY7" fmla="*/ 175038 h 1735868"/>
                <a:gd name="connisteX8" fmla="*/ 1746250 w 2729230"/>
                <a:gd name="connsiteY8" fmla="*/ 140113 h 1735868"/>
                <a:gd name="connisteX9" fmla="*/ 2104390 w 2729230"/>
                <a:gd name="connsiteY9" fmla="*/ 1180878 h 1735868"/>
                <a:gd name="connisteX10" fmla="*/ 2277745 w 2729230"/>
                <a:gd name="connsiteY10" fmla="*/ 1180878 h 1735868"/>
                <a:gd name="connisteX11" fmla="*/ 2312670 w 2729230"/>
                <a:gd name="connsiteY11" fmla="*/ 1111663 h 1735868"/>
                <a:gd name="connisteX12" fmla="*/ 2405380 w 2729230"/>
                <a:gd name="connsiteY12" fmla="*/ 822738 h 1735868"/>
                <a:gd name="connisteX13" fmla="*/ 2729230 w 2729230"/>
                <a:gd name="connsiteY13" fmla="*/ 1735868 h 173586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</a:cxnLst>
              <a:rect l="l" t="t" r="r" b="b"/>
              <a:pathLst>
                <a:path w="2729230" h="1735869">
                  <a:moveTo>
                    <a:pt x="0" y="1435514"/>
                  </a:moveTo>
                  <a:cubicBezTo>
                    <a:pt x="33020" y="1328834"/>
                    <a:pt x="111125" y="993554"/>
                    <a:pt x="184785" y="914814"/>
                  </a:cubicBezTo>
                  <a:cubicBezTo>
                    <a:pt x="258445" y="836074"/>
                    <a:pt x="297815" y="977679"/>
                    <a:pt x="369570" y="1042449"/>
                  </a:cubicBezTo>
                  <a:cubicBezTo>
                    <a:pt x="441325" y="1107219"/>
                    <a:pt x="455930" y="1317404"/>
                    <a:pt x="543560" y="1238664"/>
                  </a:cubicBezTo>
                  <a:cubicBezTo>
                    <a:pt x="631190" y="1159924"/>
                    <a:pt x="711835" y="718599"/>
                    <a:pt x="808990" y="649384"/>
                  </a:cubicBezTo>
                  <a:cubicBezTo>
                    <a:pt x="906145" y="580169"/>
                    <a:pt x="945515" y="776384"/>
                    <a:pt x="1028700" y="891954"/>
                  </a:cubicBezTo>
                  <a:cubicBezTo>
                    <a:pt x="1111885" y="1007524"/>
                    <a:pt x="1135380" y="1370744"/>
                    <a:pt x="1225550" y="1227234"/>
                  </a:cubicBezTo>
                  <a:cubicBezTo>
                    <a:pt x="1315720" y="1083724"/>
                    <a:pt x="1376045" y="392209"/>
                    <a:pt x="1480185" y="175039"/>
                  </a:cubicBezTo>
                  <a:cubicBezTo>
                    <a:pt x="1584325" y="-42131"/>
                    <a:pt x="1621155" y="-61181"/>
                    <a:pt x="1746250" y="140114"/>
                  </a:cubicBezTo>
                  <a:cubicBezTo>
                    <a:pt x="1871345" y="341409"/>
                    <a:pt x="1998345" y="972599"/>
                    <a:pt x="2104390" y="1180879"/>
                  </a:cubicBezTo>
                  <a:cubicBezTo>
                    <a:pt x="2210435" y="1389159"/>
                    <a:pt x="2235835" y="1194849"/>
                    <a:pt x="2277745" y="1180879"/>
                  </a:cubicBezTo>
                  <a:cubicBezTo>
                    <a:pt x="2319655" y="1166909"/>
                    <a:pt x="2287270" y="1183419"/>
                    <a:pt x="2312670" y="1111664"/>
                  </a:cubicBezTo>
                  <a:cubicBezTo>
                    <a:pt x="2338070" y="1039909"/>
                    <a:pt x="2322195" y="697644"/>
                    <a:pt x="2405380" y="822739"/>
                  </a:cubicBezTo>
                  <a:cubicBezTo>
                    <a:pt x="2488565" y="947834"/>
                    <a:pt x="2666365" y="1547274"/>
                    <a:pt x="2729230" y="1735869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747010" y="3906520"/>
            <a:ext cx="2386965" cy="1203960"/>
            <a:chOff x="4326" y="6152"/>
            <a:chExt cx="3759" cy="1896"/>
          </a:xfrm>
        </p:grpSpPr>
        <p:sp>
          <p:nvSpPr>
            <p:cNvPr id="6" name="任意多边形 5"/>
            <p:cNvSpPr/>
            <p:nvPr/>
          </p:nvSpPr>
          <p:spPr>
            <a:xfrm rot="240000">
              <a:off x="4326" y="7104"/>
              <a:ext cx="3759" cy="944"/>
            </a:xfrm>
            <a:custGeom>
              <a:avLst/>
              <a:gdLst>
                <a:gd name="connisteX0" fmla="*/ 0 w 2179320"/>
                <a:gd name="connsiteY0" fmla="*/ 561456 h 561456"/>
                <a:gd name="connisteX1" fmla="*/ 1146175 w 2179320"/>
                <a:gd name="connsiteY1" fmla="*/ 54091 h 561456"/>
                <a:gd name="connisteX2" fmla="*/ 2179320 w 2179320"/>
                <a:gd name="connsiteY2" fmla="*/ 35041 h 56145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179320" h="561456">
                  <a:moveTo>
                    <a:pt x="0" y="561456"/>
                  </a:moveTo>
                  <a:cubicBezTo>
                    <a:pt x="208280" y="460491"/>
                    <a:pt x="710565" y="159501"/>
                    <a:pt x="1146175" y="54091"/>
                  </a:cubicBezTo>
                  <a:cubicBezTo>
                    <a:pt x="1581785" y="-51319"/>
                    <a:pt x="1995805" y="28691"/>
                    <a:pt x="2179320" y="35041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890" y="6152"/>
              <a:ext cx="1250" cy="1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>
                  <a:latin typeface="Times New Roman" panose="02020503050405090304" charset="0"/>
                  <a:cs typeface="Times New Roman" panose="02020503050405090304" charset="0"/>
                  <a:sym typeface="+mn-ea"/>
                </a:rPr>
                <a:t>H(</a:t>
              </a:r>
              <a:r>
                <a:rPr lang="en-US" altLang="zh-CN" sz="2800" i="1" dirty="0">
                  <a:latin typeface="Times New Roman Italic" panose="02020503050405090304" charset="0"/>
                  <a:cs typeface="Times New Roman Italic" panose="02020503050405090304" charset="0"/>
                  <a:sym typeface="+mn-ea"/>
                </a:rPr>
                <a:t>r</a:t>
              </a:r>
              <a:r>
                <a:rPr lang="en-US" altLang="zh-CN" sz="2800">
                  <a:latin typeface="Times New Roman" panose="02020503050405090304" charset="0"/>
                  <a:cs typeface="Times New Roman" panose="02020503050405090304" charset="0"/>
                  <a:sym typeface="+mn-ea"/>
                </a:rPr>
                <a:t>)</a:t>
              </a:r>
              <a:endParaRPr lang="en-US" altLang="zh-CN" sz="2800">
                <a:latin typeface="Times New Roman" panose="02020503050405090304" charset="0"/>
                <a:cs typeface="Times New Roman" panose="02020503050405090304" charset="0"/>
              </a:endParaRPr>
            </a:p>
            <a:p>
              <a:endParaRPr lang="en-US" altLang="zh-CN" sz="2800" i="1">
                <a:latin typeface="Times New Roman Italic" panose="02020503050405090304" charset="0"/>
                <a:cs typeface="Times New Roman Italic" panose="0202050305040509030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2878455" y="1995805"/>
                <a:ext cx="3352165" cy="595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i="1" dirty="0">
                    <a:latin typeface="Times New Roman Regular" panose="02020503050405090304" charset="0"/>
                    <a:cs typeface="Times New Roman Regular" panose="02020503050405090304" charset="0"/>
                  </a:rPr>
                  <a:t>z = </a:t>
                </a:r>
                <a:r>
                  <a:rPr lang="en-US" altLang="zh-CN" sz="2800" dirty="0">
                    <a:latin typeface="Times New Roman Regular" panose="02020503050405090304" charset="0"/>
                    <a:cs typeface="Times New Roman Regular" panose="02020503050405090304" charset="0"/>
                  </a:rPr>
                  <a:t>H(</a:t>
                </a:r>
                <a:r>
                  <a:rPr lang="en-US" altLang="zh-CN" sz="2800" i="1" dirty="0">
                    <a:latin typeface="Times New Roman Regular" panose="02020503050405090304" charset="0"/>
                    <a:cs typeface="Times New Roman Regular" panose="02020503050405090304" charset="0"/>
                  </a:rPr>
                  <a:t>r</a:t>
                </a:r>
                <a:r>
                  <a:rPr lang="en-US" altLang="zh-CN" sz="2800" dirty="0">
                    <a:latin typeface="Times New Roman Regular" panose="02020503050405090304" charset="0"/>
                    <a:cs typeface="Times New Roman Regular" panose="02020503050405090304" charset="0"/>
                  </a:rPr>
                  <a:t>)</a:t>
                </a:r>
                <a:r>
                  <a:rPr lang="en-US" altLang="zh-CN" sz="2800" i="1" dirty="0">
                    <a:latin typeface="Times New Roman Regular" panose="02020503050405090304" charset="0"/>
                    <a:cs typeface="Times New Roman Regular" panose="02020503050405090304" charset="0"/>
                  </a:rPr>
                  <a:t>, </a:t>
                </a:r>
                <a:r>
                  <a:rPr lang="en-US" altLang="zh-CN" sz="2800" dirty="0">
                    <a:latin typeface="Times New Roman Regular" panose="02020503050405090304" charset="0"/>
                    <a:cs typeface="Times New Roman Regular" panose="02020503050405090304" charset="0"/>
                  </a:rPr>
                  <a:t>0</a:t>
                </a:r>
                <a:r>
                  <a:rPr lang="en-US" altLang="zh-CN" sz="2800" i="1" dirty="0">
                    <a:latin typeface="Times New Roman Regular" panose="02020503050405090304" charset="0"/>
                    <a:cs typeface="Times New Roman Regular" panose="0202050305040509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  <a:ea typeface="宋体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altLang="zh-CN" sz="2800" i="1" dirty="0">
                    <a:latin typeface="Times New Roman Regular" panose="02020503050405090304" charset="0"/>
                    <a:cs typeface="Times New Roman Regular" panose="02020503050405090304" charset="0"/>
                  </a:rPr>
                  <a:t> r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  <a:ea typeface="宋体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zh-CN" altLang="en-US" sz="2800" i="1" dirty="0">
                    <a:latin typeface="Times New Roman Regular" panose="02020503050405090304" charset="0"/>
                    <a:cs typeface="Times New Roman Regular" panose="02020503050405090304" charset="0"/>
                  </a:rPr>
                  <a:t> </a:t>
                </a:r>
                <a:r>
                  <a:rPr lang="en-US" altLang="zh-CN" sz="2800" i="1" dirty="0">
                    <a:latin typeface="Times New Roman Regular" panose="02020503050405090304" charset="0"/>
                    <a:cs typeface="Times New Roman Regular" panose="02020503050405090304" charset="0"/>
                  </a:rPr>
                  <a:t>L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  <a:cs typeface="Cambria Math" charset="0"/>
                      </a:rPr>
                      <m:t>−</m:t>
                    </m:r>
                  </m:oMath>
                </a14:m>
                <a:r>
                  <a:rPr lang="en-US" altLang="zh-CN" sz="2800" dirty="0">
                    <a:latin typeface="Times New Roman Regular" panose="02020503050405090304" charset="0"/>
                    <a:cs typeface="Times New Roman Regular" panose="02020503050405090304" charset="0"/>
                  </a:rPr>
                  <a:t>1</a:t>
                </a: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455" y="1995805"/>
                <a:ext cx="3352165" cy="595630"/>
              </a:xfrm>
              <a:prstGeom prst="rect">
                <a:avLst/>
              </a:prstGeom>
              <a:blipFill rotWithShape="1">
                <a:blip r:embed="rId5"/>
                <a:stretch>
                  <a:fillRect r="-1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8549640" y="6012180"/>
            <a:ext cx="28194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i="1">
                <a:latin typeface="Times New Roman Italic" panose="02020503050405090304" charset="0"/>
                <a:cs typeface="Times New Roman Italic" panose="02020503050405090304" charset="0"/>
              </a:rPr>
              <a:t>z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966970" y="3569335"/>
            <a:ext cx="641985" cy="39878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000" i="1">
                <a:latin typeface="Times New Roman Italic" panose="02020503050405090304" charset="0"/>
                <a:cs typeface="Times New Roman Italic" panose="02020503050405090304" charset="0"/>
              </a:rPr>
              <a:t>p</a:t>
            </a:r>
            <a:r>
              <a:rPr lang="en-US" altLang="zh-CN" sz="2000" i="1" baseline="-25000">
                <a:latin typeface="Times New Roman Italic" panose="02020503050405090304" charset="0"/>
                <a:cs typeface="Times New Roman Italic" panose="02020503050405090304" charset="0"/>
              </a:rPr>
              <a:t>r</a:t>
            </a:r>
            <a:r>
              <a:rPr lang="en-US" altLang="zh-CN" sz="2000">
                <a:latin typeface="Times New Roman" panose="02020503050405090304" charset="0"/>
                <a:cs typeface="Times New Roman" panose="02020503050405090304" charset="0"/>
              </a:rPr>
              <a:t>(</a:t>
            </a:r>
            <a:r>
              <a:rPr lang="en-US" altLang="zh-CN" sz="2000" i="1">
                <a:latin typeface="Times New Roman Italic" panose="02020503050405090304" charset="0"/>
                <a:cs typeface="Times New Roman Italic" panose="02020503050405090304" charset="0"/>
              </a:rPr>
              <a:t>z</a:t>
            </a:r>
            <a:r>
              <a:rPr lang="en-US" altLang="zh-CN" sz="2000">
                <a:latin typeface="Times New Roman" panose="02020503050405090304" charset="0"/>
                <a:cs typeface="Times New Roman" panose="02020503050405090304" charset="0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2" t="49881"/>
          <a:stretch>
            <a:fillRect/>
          </a:stretch>
        </p:blipFill>
        <p:spPr bwMode="auto">
          <a:xfrm>
            <a:off x="4965054" y="1281113"/>
            <a:ext cx="3380248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11" b="50046"/>
          <a:stretch>
            <a:fillRect/>
          </a:stretch>
        </p:blipFill>
        <p:spPr bwMode="auto">
          <a:xfrm>
            <a:off x="355829" y="1268760"/>
            <a:ext cx="3384146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3821133" y="3662819"/>
            <a:ext cx="1110907" cy="636588"/>
          </a:xfrm>
          <a:prstGeom prst="rightArrow">
            <a:avLst>
              <a:gd name="adj1" fmla="val 50000"/>
              <a:gd name="adj2" fmla="val 51933"/>
            </a:avLst>
          </a:prstGeom>
          <a:solidFill>
            <a:srgbClr val="053E49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0802" y="328498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锐化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4001"/>
          <a:stretch>
            <a:fillRect/>
          </a:stretch>
        </p:blipFill>
        <p:spPr>
          <a:xfrm>
            <a:off x="8240991" y="1268760"/>
            <a:ext cx="936104" cy="17615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39C8BA6-3B9B-980A-6D31-687B66DE62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E0B2726-5E70-4B26-78C1-7AE3F791DC2F}"/>
              </a:ext>
            </a:extLst>
          </p:cNvPr>
          <p:cNvCxnSpPr/>
          <p:nvPr/>
        </p:nvCxnSpPr>
        <p:spPr>
          <a:xfrm>
            <a:off x="4022338" y="539660"/>
            <a:ext cx="1749288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43E08CFD-DADF-F69A-2918-9D8846B368D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9D37274-DEB4-3330-1BC9-27BBFA6232BA}"/>
              </a:ext>
            </a:extLst>
          </p:cNvPr>
          <p:cNvSpPr txBox="1">
            <a:spLocks/>
          </p:cNvSpPr>
          <p:nvPr/>
        </p:nvSpPr>
        <p:spPr>
          <a:xfrm>
            <a:off x="318051" y="102604"/>
            <a:ext cx="3417870" cy="795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图像增强示例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6781DF0-907E-6DB2-D8A9-D23CABA6261E}"/>
              </a:ext>
            </a:extLst>
          </p:cNvPr>
          <p:cNvSpPr txBox="1"/>
          <p:nvPr/>
        </p:nvSpPr>
        <p:spPr>
          <a:xfrm>
            <a:off x="505366" y="431056"/>
            <a:ext cx="4654550" cy="1089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Image Enhancement Examples</a:t>
            </a:r>
            <a:endParaRPr lang="zh-CN" altLang="en-US" sz="2400" b="1" dirty="0">
              <a:solidFill>
                <a:prstClr val="black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73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343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343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696096" y="5641201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rgbClr val="053E49"/>
                </a:solidFill>
                <a:latin typeface="微软雅黑" pitchFamily="34" charset="-122"/>
                <a:ea typeface="微软雅黑" pitchFamily="34" charset="-122"/>
              </a:rPr>
              <a:t>四种典型形状的直方图</a:t>
            </a:r>
          </a:p>
        </p:txBody>
      </p:sp>
      <p:pic>
        <p:nvPicPr>
          <p:cNvPr id="232486" name="Picture 38" descr="直方图规定化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275" y="2383652"/>
            <a:ext cx="21082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487" name="Picture 39" descr="直方图规定化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9315" y="2199502"/>
            <a:ext cx="2108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488" name="Picture 40" descr="直方图规定化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3355" y="2201030"/>
            <a:ext cx="2108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489" name="Picture 41" descr="直方图规定化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7395" y="2199502"/>
            <a:ext cx="2108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0032" y="46030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53E49"/>
                </a:solidFill>
                <a:latin typeface="+mj-ea"/>
                <a:ea typeface="+mj-ea"/>
                <a:cs typeface="Times New Roman" panose="02020603050405020304" pitchFamily="18" charset="0"/>
              </a:rPr>
              <a:t>均匀分布</a:t>
            </a:r>
            <a:endParaRPr lang="zh-CN" altLang="en-US" sz="2800" dirty="0">
              <a:solidFill>
                <a:srgbClr val="053E49"/>
              </a:solidFill>
              <a:latin typeface="+mj-ea"/>
              <a:ea typeface="+mj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26558" y="46030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53E49"/>
                </a:solidFill>
                <a:latin typeface="+mj-ea"/>
                <a:ea typeface="+mj-ea"/>
                <a:cs typeface="Times New Roman" panose="02020603050405020304" pitchFamily="18" charset="0"/>
              </a:rPr>
              <a:t>中部主体</a:t>
            </a:r>
            <a:endParaRPr lang="zh-CN" altLang="en-US" sz="2800" dirty="0">
              <a:solidFill>
                <a:srgbClr val="053E49"/>
              </a:solidFill>
              <a:latin typeface="+mj-ea"/>
              <a:ea typeface="+mj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63618" y="46030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53E49"/>
                </a:solidFill>
                <a:latin typeface="+mj-ea"/>
                <a:ea typeface="+mj-ea"/>
                <a:cs typeface="Times New Roman" panose="02020603050405020304" pitchFamily="18" charset="0"/>
              </a:rPr>
              <a:t>亮部主体</a:t>
            </a:r>
            <a:endParaRPr lang="zh-CN" altLang="en-US" sz="2800" dirty="0">
              <a:solidFill>
                <a:srgbClr val="053E49"/>
              </a:solidFill>
              <a:latin typeface="+mj-ea"/>
              <a:ea typeface="+mj-e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365251" y="46030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>
                <a:solidFill>
                  <a:srgbClr val="053E49"/>
                </a:solidFill>
                <a:latin typeface="+mj-ea"/>
                <a:ea typeface="+mj-ea"/>
                <a:cs typeface="Times New Roman" panose="02020603050405020304" pitchFamily="18" charset="0"/>
              </a:rPr>
              <a:t>暗</a:t>
            </a:r>
            <a:r>
              <a:rPr lang="zh-CN" altLang="zh-CN" sz="2800" kern="100" dirty="0">
                <a:solidFill>
                  <a:srgbClr val="053E49"/>
                </a:solidFill>
                <a:latin typeface="+mj-ea"/>
                <a:ea typeface="+mj-ea"/>
                <a:cs typeface="Times New Roman" panose="02020603050405020304" pitchFamily="18" charset="0"/>
              </a:rPr>
              <a:t>部主体</a:t>
            </a:r>
            <a:endParaRPr lang="zh-CN" altLang="en-US" sz="2800" dirty="0">
              <a:solidFill>
                <a:srgbClr val="053E49"/>
              </a:solidFill>
              <a:latin typeface="+mj-ea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84F727F-39B1-10A5-23E7-7049ECC31902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直方图规定化</a:t>
            </a:r>
          </a:p>
        </p:txBody>
      </p:sp>
      <p:cxnSp>
        <p:nvCxnSpPr>
          <p:cNvPr id="9" name="直线连接符 4">
            <a:extLst>
              <a:ext uri="{FF2B5EF4-FFF2-40B4-BE49-F238E27FC236}">
                <a16:creationId xmlns:a16="http://schemas.microsoft.com/office/drawing/2014/main" id="{477FF65A-482D-504A-70AA-CC376021E878}"/>
              </a:ext>
            </a:extLst>
          </p:cNvPr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FFB25E2-A42D-B91F-4A8F-6A276B5DE1DF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3B47C3A7-CD5B-93CC-E326-D9F349A4D3A8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Specification</a:t>
            </a:r>
          </a:p>
        </p:txBody>
      </p:sp>
    </p:spTree>
    <p:extLst>
      <p:ext uri="{BB962C8B-B14F-4D97-AF65-F5344CB8AC3E}">
        <p14:creationId xmlns:p14="http://schemas.microsoft.com/office/powerpoint/2010/main" val="7804300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直方图规定化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Specification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02920" y="1437640"/>
            <a:ext cx="4050665" cy="2557145"/>
            <a:chOff x="630" y="5621"/>
            <a:chExt cx="7453" cy="470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rcRect r="48255"/>
            <a:stretch>
              <a:fillRect/>
            </a:stretch>
          </p:blipFill>
          <p:spPr>
            <a:xfrm>
              <a:off x="630" y="5621"/>
              <a:ext cx="7192" cy="4704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533" y="6745"/>
              <a:ext cx="3551" cy="7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660" y="1844040"/>
            <a:ext cx="3566795" cy="247586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 rot="1200000">
            <a:off x="3354491" y="2161587"/>
            <a:ext cx="1852590" cy="1212215"/>
            <a:chOff x="4320" y="6152"/>
            <a:chExt cx="4299" cy="1909"/>
          </a:xfrm>
        </p:grpSpPr>
        <p:sp>
          <p:nvSpPr>
            <p:cNvPr id="6" name="任意多边形 5"/>
            <p:cNvSpPr/>
            <p:nvPr/>
          </p:nvSpPr>
          <p:spPr>
            <a:xfrm rot="240000">
              <a:off x="4320" y="7187"/>
              <a:ext cx="4299" cy="874"/>
            </a:xfrm>
            <a:custGeom>
              <a:avLst/>
              <a:gdLst>
                <a:gd name="connisteX0" fmla="*/ 0 w 2179320"/>
                <a:gd name="connsiteY0" fmla="*/ 561456 h 561456"/>
                <a:gd name="connisteX1" fmla="*/ 1146175 w 2179320"/>
                <a:gd name="connsiteY1" fmla="*/ 54091 h 561456"/>
                <a:gd name="connisteX2" fmla="*/ 2179320 w 2179320"/>
                <a:gd name="connsiteY2" fmla="*/ 35041 h 56145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179320" h="561456">
                  <a:moveTo>
                    <a:pt x="0" y="561456"/>
                  </a:moveTo>
                  <a:cubicBezTo>
                    <a:pt x="208280" y="460491"/>
                    <a:pt x="710565" y="159501"/>
                    <a:pt x="1146175" y="54091"/>
                  </a:cubicBezTo>
                  <a:cubicBezTo>
                    <a:pt x="1581785" y="-51319"/>
                    <a:pt x="1995805" y="28691"/>
                    <a:pt x="2179320" y="35041"/>
                  </a:cubicBezTo>
                </a:path>
              </a:pathLst>
            </a:custGeom>
            <a:noFill/>
            <a:ln w="31750" cmpd="sng">
              <a:solidFill>
                <a:schemeClr val="accent4"/>
              </a:solidFill>
              <a:prstDash val="dash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 rot="20340000">
              <a:off x="4819" y="6152"/>
              <a:ext cx="2258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i="1">
                  <a:latin typeface="Times New Roman Italic" panose="02020503050405090304" charset="0"/>
                  <a:cs typeface="Times New Roman Italic" panose="02020503050405090304" charset="0"/>
                </a:rPr>
                <a:t>T</a:t>
              </a:r>
              <a:r>
                <a:rPr lang="en-US" altLang="zh-CN" sz="2800">
                  <a:latin typeface="Times New Roman" panose="02020503050405090304" charset="0"/>
                  <a:cs typeface="Times New Roman" panose="02020503050405090304" charset="0"/>
                  <a:sym typeface="+mn-ea"/>
                </a:rPr>
                <a:t>(</a:t>
              </a:r>
              <a:r>
                <a:rPr lang="en-US" altLang="zh-CN" sz="2800" i="1" dirty="0">
                  <a:latin typeface="Times New Roman Italic" panose="02020503050405090304" charset="0"/>
                  <a:cs typeface="Times New Roman Italic" panose="02020503050405090304" charset="0"/>
                  <a:sym typeface="+mn-ea"/>
                </a:rPr>
                <a:t>r</a:t>
              </a:r>
              <a:r>
                <a:rPr lang="en-US" altLang="zh-CN" sz="2800">
                  <a:latin typeface="Times New Roman" panose="02020503050405090304" charset="0"/>
                  <a:cs typeface="Times New Roman" panose="02020503050405090304" charset="0"/>
                  <a:sym typeface="+mn-ea"/>
                </a:rPr>
                <a:t>)</a:t>
              </a:r>
              <a:endParaRPr lang="en-US" altLang="zh-CN" sz="2800">
                <a:latin typeface="Times New Roman" panose="02020503050405090304" charset="0"/>
                <a:cs typeface="Times New Roman" panose="02020503050405090304" charset="0"/>
              </a:endParaRPr>
            </a:p>
            <a:p>
              <a:endParaRPr lang="en-US" altLang="zh-CN" sz="2800" i="1">
                <a:latin typeface="Times New Roman Italic" panose="02020503050405090304" charset="0"/>
                <a:cs typeface="Times New Roman Italic" panose="0202050305040509030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05765" y="4034790"/>
            <a:ext cx="4592320" cy="2578100"/>
            <a:chOff x="639" y="6354"/>
            <a:chExt cx="7232" cy="4060"/>
          </a:xfrm>
        </p:grpSpPr>
        <p:grpSp>
          <p:nvGrpSpPr>
            <p:cNvPr id="20" name="组合 19"/>
            <p:cNvGrpSpPr/>
            <p:nvPr/>
          </p:nvGrpSpPr>
          <p:grpSpPr>
            <a:xfrm>
              <a:off x="835" y="6354"/>
              <a:ext cx="7036" cy="4060"/>
              <a:chOff x="6908" y="5333"/>
              <a:chExt cx="8155" cy="4704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4"/>
              <a:srcRect r="48255"/>
              <a:stretch>
                <a:fillRect/>
              </a:stretch>
            </p:blipFill>
            <p:spPr>
              <a:xfrm>
                <a:off x="6908" y="5333"/>
                <a:ext cx="7192" cy="4704"/>
              </a:xfrm>
              <a:prstGeom prst="rect">
                <a:avLst/>
              </a:prstGeom>
            </p:spPr>
          </p:pic>
          <p:sp>
            <p:nvSpPr>
              <p:cNvPr id="14" name="单圆角矩形 13"/>
              <p:cNvSpPr/>
              <p:nvPr/>
            </p:nvSpPr>
            <p:spPr>
              <a:xfrm>
                <a:off x="7381" y="6489"/>
                <a:ext cx="4233" cy="3049"/>
              </a:xfrm>
              <a:prstGeom prst="round1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1512" y="6467"/>
                <a:ext cx="3551" cy="7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7349" y="6794"/>
                <a:ext cx="4298" cy="2734"/>
              </a:xfrm>
              <a:custGeom>
                <a:avLst/>
                <a:gdLst>
                  <a:gd name="connisteX0" fmla="*/ 0 w 2729230"/>
                  <a:gd name="connsiteY0" fmla="*/ 1435513 h 1735868"/>
                  <a:gd name="connisteX1" fmla="*/ 184785 w 2729230"/>
                  <a:gd name="connsiteY1" fmla="*/ 914813 h 1735868"/>
                  <a:gd name="connisteX2" fmla="*/ 369570 w 2729230"/>
                  <a:gd name="connsiteY2" fmla="*/ 1042448 h 1735868"/>
                  <a:gd name="connisteX3" fmla="*/ 543560 w 2729230"/>
                  <a:gd name="connsiteY3" fmla="*/ 1238663 h 1735868"/>
                  <a:gd name="connisteX4" fmla="*/ 808990 w 2729230"/>
                  <a:gd name="connsiteY4" fmla="*/ 649383 h 1735868"/>
                  <a:gd name="connisteX5" fmla="*/ 1028700 w 2729230"/>
                  <a:gd name="connsiteY5" fmla="*/ 891953 h 1735868"/>
                  <a:gd name="connisteX6" fmla="*/ 1225550 w 2729230"/>
                  <a:gd name="connsiteY6" fmla="*/ 1227233 h 1735868"/>
                  <a:gd name="connisteX7" fmla="*/ 1480185 w 2729230"/>
                  <a:gd name="connsiteY7" fmla="*/ 175038 h 1735868"/>
                  <a:gd name="connisteX8" fmla="*/ 1746250 w 2729230"/>
                  <a:gd name="connsiteY8" fmla="*/ 140113 h 1735868"/>
                  <a:gd name="connisteX9" fmla="*/ 2104390 w 2729230"/>
                  <a:gd name="connsiteY9" fmla="*/ 1180878 h 1735868"/>
                  <a:gd name="connisteX10" fmla="*/ 2277745 w 2729230"/>
                  <a:gd name="connsiteY10" fmla="*/ 1180878 h 1735868"/>
                  <a:gd name="connisteX11" fmla="*/ 2312670 w 2729230"/>
                  <a:gd name="connsiteY11" fmla="*/ 1111663 h 1735868"/>
                  <a:gd name="connisteX12" fmla="*/ 2405380 w 2729230"/>
                  <a:gd name="connsiteY12" fmla="*/ 822738 h 1735868"/>
                  <a:gd name="connisteX13" fmla="*/ 2729230 w 2729230"/>
                  <a:gd name="connsiteY13" fmla="*/ 1735868 h 1735868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</a:cxnLst>
                <a:rect l="l" t="t" r="r" b="b"/>
                <a:pathLst>
                  <a:path w="2729230" h="1735869">
                    <a:moveTo>
                      <a:pt x="0" y="1435514"/>
                    </a:moveTo>
                    <a:cubicBezTo>
                      <a:pt x="33020" y="1328834"/>
                      <a:pt x="111125" y="993554"/>
                      <a:pt x="184785" y="914814"/>
                    </a:cubicBezTo>
                    <a:cubicBezTo>
                      <a:pt x="258445" y="836074"/>
                      <a:pt x="297815" y="977679"/>
                      <a:pt x="369570" y="1042449"/>
                    </a:cubicBezTo>
                    <a:cubicBezTo>
                      <a:pt x="441325" y="1107219"/>
                      <a:pt x="455930" y="1317404"/>
                      <a:pt x="543560" y="1238664"/>
                    </a:cubicBezTo>
                    <a:cubicBezTo>
                      <a:pt x="631190" y="1159924"/>
                      <a:pt x="711835" y="718599"/>
                      <a:pt x="808990" y="649384"/>
                    </a:cubicBezTo>
                    <a:cubicBezTo>
                      <a:pt x="906145" y="580169"/>
                      <a:pt x="945515" y="776384"/>
                      <a:pt x="1028700" y="891954"/>
                    </a:cubicBezTo>
                    <a:cubicBezTo>
                      <a:pt x="1111885" y="1007524"/>
                      <a:pt x="1135380" y="1370744"/>
                      <a:pt x="1225550" y="1227234"/>
                    </a:cubicBezTo>
                    <a:cubicBezTo>
                      <a:pt x="1315720" y="1083724"/>
                      <a:pt x="1376045" y="392209"/>
                      <a:pt x="1480185" y="175039"/>
                    </a:cubicBezTo>
                    <a:cubicBezTo>
                      <a:pt x="1584325" y="-42131"/>
                      <a:pt x="1621155" y="-61181"/>
                      <a:pt x="1746250" y="140114"/>
                    </a:cubicBezTo>
                    <a:cubicBezTo>
                      <a:pt x="1871345" y="341409"/>
                      <a:pt x="1998345" y="972599"/>
                      <a:pt x="2104390" y="1180879"/>
                    </a:cubicBezTo>
                    <a:cubicBezTo>
                      <a:pt x="2210435" y="1389159"/>
                      <a:pt x="2235835" y="1194849"/>
                      <a:pt x="2277745" y="1180879"/>
                    </a:cubicBezTo>
                    <a:cubicBezTo>
                      <a:pt x="2319655" y="1166909"/>
                      <a:pt x="2287270" y="1183419"/>
                      <a:pt x="2312670" y="1111664"/>
                    </a:cubicBezTo>
                    <a:cubicBezTo>
                      <a:pt x="2338070" y="1039909"/>
                      <a:pt x="2322195" y="697644"/>
                      <a:pt x="2405380" y="822739"/>
                    </a:cubicBezTo>
                    <a:cubicBezTo>
                      <a:pt x="2488565" y="947834"/>
                      <a:pt x="2666365" y="1547274"/>
                      <a:pt x="2729230" y="1735869"/>
                    </a:cubicBezTo>
                  </a:path>
                </a:pathLst>
              </a:cu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639" y="6354"/>
              <a:ext cx="5189" cy="4025"/>
              <a:chOff x="7915" y="5621"/>
              <a:chExt cx="5993" cy="4495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3464" y="9468"/>
                <a:ext cx="444" cy="6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>
                    <a:latin typeface="Times New Roman Italic" panose="02020503050405090304" charset="0"/>
                    <a:cs typeface="Times New Roman Italic" panose="02020503050405090304" charset="0"/>
                  </a:rPr>
                  <a:t>z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915" y="5621"/>
                <a:ext cx="1468" cy="6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>
                    <a:latin typeface="Times New Roman Italic" panose="02020503050405090304" charset="0"/>
                    <a:cs typeface="Times New Roman Italic" panose="02020503050405090304" charset="0"/>
                  </a:rPr>
                  <a:t>p</a:t>
                </a:r>
                <a:r>
                  <a:rPr lang="en-US" altLang="zh-CN" i="1" baseline="-25000">
                    <a:latin typeface="Times New Roman Italic" panose="02020503050405090304" charset="0"/>
                    <a:cs typeface="Times New Roman Italic" panose="02020503050405090304" charset="0"/>
                  </a:rPr>
                  <a:t>r</a:t>
                </a:r>
                <a:r>
                  <a:rPr lang="en-US" altLang="zh-CN">
                    <a:latin typeface="Times New Roman" panose="02020503050405090304" charset="0"/>
                    <a:cs typeface="Times New Roman" panose="02020503050405090304" charset="0"/>
                  </a:rPr>
                  <a:t>(</a:t>
                </a:r>
                <a:r>
                  <a:rPr lang="en-US" altLang="zh-CN" i="1">
                    <a:latin typeface="Times New Roman Italic" panose="02020503050405090304" charset="0"/>
                    <a:cs typeface="Times New Roman Italic" panose="02020503050405090304" charset="0"/>
                  </a:rPr>
                  <a:t>z</a:t>
                </a:r>
                <a:r>
                  <a:rPr lang="en-US" altLang="zh-CN">
                    <a:latin typeface="Times New Roman" panose="02020503050405090304" charset="0"/>
                    <a:cs typeface="Times New Roman" panose="02020503050405090304" charset="0"/>
                  </a:rPr>
                  <a:t>)</a:t>
                </a:r>
              </a:p>
            </p:txBody>
          </p:sp>
        </p:grpSp>
      </p:grpSp>
      <p:sp>
        <p:nvSpPr>
          <p:cNvPr id="26" name="任意多边形 25"/>
          <p:cNvSpPr/>
          <p:nvPr/>
        </p:nvSpPr>
        <p:spPr>
          <a:xfrm rot="19080000">
            <a:off x="3256280" y="4795520"/>
            <a:ext cx="2396490" cy="320040"/>
          </a:xfrm>
          <a:custGeom>
            <a:avLst/>
            <a:gdLst>
              <a:gd name="connisteX0" fmla="*/ 0 w 2179320"/>
              <a:gd name="connsiteY0" fmla="*/ 561456 h 561456"/>
              <a:gd name="connisteX1" fmla="*/ 1146175 w 2179320"/>
              <a:gd name="connsiteY1" fmla="*/ 54091 h 561456"/>
              <a:gd name="connisteX2" fmla="*/ 2179320 w 2179320"/>
              <a:gd name="connsiteY2" fmla="*/ 35041 h 56145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179320" h="561456">
                <a:moveTo>
                  <a:pt x="0" y="561456"/>
                </a:moveTo>
                <a:cubicBezTo>
                  <a:pt x="208280" y="460491"/>
                  <a:pt x="710565" y="159501"/>
                  <a:pt x="1146175" y="54091"/>
                </a:cubicBezTo>
                <a:cubicBezTo>
                  <a:pt x="1581785" y="-51319"/>
                  <a:pt x="1995805" y="28691"/>
                  <a:pt x="2179320" y="35041"/>
                </a:cubicBezTo>
              </a:path>
            </a:pathLst>
          </a:custGeom>
          <a:noFill/>
          <a:ln w="31750" cmpd="sng">
            <a:solidFill>
              <a:schemeClr val="accent4"/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3681657" y="4319935"/>
            <a:ext cx="97305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latin typeface="Times New Roman" panose="02020503050405090304" charset="0"/>
                <a:cs typeface="Times New Roman" panose="02020503050405090304" charset="0"/>
                <a:sym typeface="+mn-ea"/>
              </a:rPr>
              <a:t>G(</a:t>
            </a:r>
            <a:r>
              <a:rPr lang="en-US" altLang="zh-CN" sz="2800" i="1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v</a:t>
            </a:r>
            <a:r>
              <a:rPr lang="en-US" altLang="zh-CN" sz="2800" dirty="0">
                <a:latin typeface="Times New Roman" panose="02020503050405090304" charset="0"/>
                <a:cs typeface="Times New Roman" panose="02020503050405090304" charset="0"/>
                <a:sym typeface="+mn-ea"/>
              </a:rPr>
              <a:t>)</a:t>
            </a:r>
            <a:endParaRPr lang="en-US" altLang="zh-CN" sz="2800" dirty="0">
              <a:latin typeface="Times New Roman" panose="02020503050405090304" charset="0"/>
              <a:cs typeface="Times New Roman" panose="02020503050405090304" charset="0"/>
            </a:endParaRPr>
          </a:p>
          <a:p>
            <a:endParaRPr lang="en-US" altLang="zh-CN" sz="2800" i="1" dirty="0">
              <a:latin typeface="Times New Roman Italic" panose="02020503050405090304" charset="0"/>
              <a:cs typeface="Times New Roman Italic" panose="02020503050405090304" charset="0"/>
            </a:endParaRPr>
          </a:p>
        </p:txBody>
      </p:sp>
      <p:sp>
        <p:nvSpPr>
          <p:cNvPr id="28" name="任意多边形 27"/>
          <p:cNvSpPr/>
          <p:nvPr/>
        </p:nvSpPr>
        <p:spPr>
          <a:xfrm rot="9000000">
            <a:off x="3326765" y="4757420"/>
            <a:ext cx="2490470" cy="789940"/>
          </a:xfrm>
          <a:custGeom>
            <a:avLst/>
            <a:gdLst>
              <a:gd name="connisteX0" fmla="*/ 0 w 2179320"/>
              <a:gd name="connsiteY0" fmla="*/ 561456 h 561456"/>
              <a:gd name="connisteX1" fmla="*/ 1146175 w 2179320"/>
              <a:gd name="connsiteY1" fmla="*/ 54091 h 561456"/>
              <a:gd name="connisteX2" fmla="*/ 2179320 w 2179320"/>
              <a:gd name="connsiteY2" fmla="*/ 35041 h 56145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179320" h="561456">
                <a:moveTo>
                  <a:pt x="0" y="561456"/>
                </a:moveTo>
                <a:cubicBezTo>
                  <a:pt x="208280" y="460491"/>
                  <a:pt x="710565" y="159501"/>
                  <a:pt x="1146175" y="54091"/>
                </a:cubicBezTo>
                <a:cubicBezTo>
                  <a:pt x="1581785" y="-51319"/>
                  <a:pt x="1995805" y="28691"/>
                  <a:pt x="2179320" y="35041"/>
                </a:cubicBezTo>
              </a:path>
            </a:pathLst>
          </a:custGeom>
          <a:noFill/>
          <a:ln w="28575" cmpd="sng">
            <a:solidFill>
              <a:srgbClr val="FF000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127625" y="4846955"/>
            <a:ext cx="13373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>
                <a:latin typeface="Times New Roman" panose="02020503050405090304" charset="0"/>
                <a:cs typeface="Times New Roman" panose="02020503050405090304" charset="0"/>
                <a:sym typeface="+mn-ea"/>
              </a:rPr>
              <a:t>G</a:t>
            </a:r>
            <a:r>
              <a:rPr lang="en-US" altLang="zh-CN" sz="2800" baseline="30000">
                <a:latin typeface="Times New Roman" panose="02020503050405090304" charset="0"/>
                <a:cs typeface="Times New Roman" panose="02020503050405090304" charset="0"/>
                <a:sym typeface="+mn-ea"/>
              </a:rPr>
              <a:t>-1</a:t>
            </a:r>
            <a:r>
              <a:rPr lang="en-US" altLang="zh-CN" sz="2800">
                <a:latin typeface="Times New Roman" panose="02020503050405090304" charset="0"/>
                <a:cs typeface="Times New Roman" panose="02020503050405090304" charset="0"/>
                <a:sym typeface="+mn-ea"/>
              </a:rPr>
              <a:t>(</a:t>
            </a:r>
            <a:r>
              <a:rPr lang="en-US" altLang="zh-CN" sz="2800" i="1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s</a:t>
            </a:r>
            <a:r>
              <a:rPr lang="en-US" altLang="zh-CN" sz="2800">
                <a:latin typeface="Times New Roman" panose="02020503050405090304" charset="0"/>
                <a:cs typeface="Times New Roman" panose="02020503050405090304" charset="0"/>
                <a:sym typeface="+mn-ea"/>
              </a:rPr>
              <a:t>)</a:t>
            </a:r>
            <a:endParaRPr lang="en-US" altLang="zh-CN" sz="2800">
              <a:latin typeface="Times New Roman" panose="02020503050405090304" charset="0"/>
              <a:cs typeface="Times New Roman" panose="02020503050405090304" charset="0"/>
            </a:endParaRPr>
          </a:p>
          <a:p>
            <a:endParaRPr lang="en-US" altLang="zh-CN" sz="2800" i="1">
              <a:latin typeface="Times New Roman Italic" panose="02020503050405090304" charset="0"/>
              <a:cs typeface="Times New Roman Italic" panose="0202050305040509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06570" y="5629275"/>
            <a:ext cx="4841390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3200" i="1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v </a:t>
            </a:r>
            <a:r>
              <a:rPr lang="en-US" altLang="zh-CN" sz="3200" dirty="0">
                <a:latin typeface="Times New Roman" panose="02020503050405090304" charset="0"/>
                <a:cs typeface="Times New Roman" panose="02020503050405090304" charset="0"/>
                <a:sym typeface="+mn-ea"/>
              </a:rPr>
              <a:t>= H(</a:t>
            </a:r>
            <a:r>
              <a:rPr lang="en-US" altLang="zh-CN" sz="3200" i="1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r</a:t>
            </a:r>
            <a:r>
              <a:rPr lang="en-US" altLang="zh-CN" sz="3200" dirty="0">
                <a:latin typeface="Times New Roman" panose="02020503050405090304" charset="0"/>
                <a:cs typeface="Times New Roman" panose="02020503050405090304" charset="0"/>
                <a:sym typeface="+mn-ea"/>
              </a:rPr>
              <a:t>) = G</a:t>
            </a:r>
            <a:r>
              <a:rPr lang="en-US" altLang="zh-CN" sz="3200" baseline="30000" dirty="0">
                <a:latin typeface="Times New Roman" panose="02020503050405090304" charset="0"/>
                <a:cs typeface="Times New Roman" panose="02020503050405090304" charset="0"/>
                <a:sym typeface="+mn-ea"/>
              </a:rPr>
              <a:t>-1</a:t>
            </a:r>
            <a:r>
              <a:rPr lang="en-US" altLang="zh-CN" sz="3200" dirty="0">
                <a:latin typeface="Times New Roman" panose="02020503050405090304" charset="0"/>
                <a:cs typeface="Times New Roman" panose="02020503050405090304" charset="0"/>
                <a:sym typeface="+mn-ea"/>
              </a:rPr>
              <a:t>(</a:t>
            </a:r>
            <a:r>
              <a:rPr lang="en-US" altLang="zh-CN" sz="3200" i="1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s</a:t>
            </a:r>
            <a:r>
              <a:rPr lang="en-US" altLang="zh-CN" sz="3200" dirty="0">
                <a:latin typeface="Times New Roman" panose="02020503050405090304" charset="0"/>
                <a:cs typeface="Times New Roman" panose="02020503050405090304" charset="0"/>
                <a:sym typeface="+mn-ea"/>
              </a:rPr>
              <a:t>) = G</a:t>
            </a:r>
            <a:r>
              <a:rPr lang="en-US" altLang="zh-CN" sz="3200" baseline="30000" dirty="0">
                <a:latin typeface="Times New Roman" panose="02020503050405090304" charset="0"/>
                <a:cs typeface="Times New Roman" panose="02020503050405090304" charset="0"/>
                <a:sym typeface="+mn-ea"/>
              </a:rPr>
              <a:t>-1</a:t>
            </a:r>
            <a:r>
              <a:rPr lang="en-US" altLang="zh-CN" sz="3200" dirty="0">
                <a:latin typeface="Times New Roman" panose="02020503050405090304" charset="0"/>
                <a:cs typeface="Times New Roman" panose="02020503050405090304" charset="0"/>
                <a:sym typeface="+mn-ea"/>
              </a:rPr>
              <a:t>[T(</a:t>
            </a:r>
            <a:r>
              <a:rPr lang="en-US" altLang="zh-CN" sz="3200" i="1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r</a:t>
            </a:r>
            <a:r>
              <a:rPr lang="en-US" altLang="zh-CN" sz="3200" dirty="0">
                <a:latin typeface="Times New Roman" panose="02020503050405090304" charset="0"/>
                <a:cs typeface="Times New Roman" panose="02020503050405090304" charset="0"/>
                <a:sym typeface="+mn-ea"/>
              </a:rPr>
              <a:t>)]</a:t>
            </a:r>
            <a:endParaRPr lang="zh-CN" altLang="en-US" sz="3200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7ABB3E3-19CC-8B94-B5EF-7EEA9F204F79}"/>
              </a:ext>
            </a:extLst>
          </p:cNvPr>
          <p:cNvGrpSpPr/>
          <p:nvPr/>
        </p:nvGrpSpPr>
        <p:grpSpPr>
          <a:xfrm>
            <a:off x="346006" y="4009267"/>
            <a:ext cx="3446884" cy="2564767"/>
            <a:chOff x="346006" y="4009267"/>
            <a:chExt cx="3446884" cy="256476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454C6865-C6E4-166F-0FDE-95E258E47DC1}"/>
                    </a:ext>
                  </a:extLst>
                </p:cNvPr>
                <p:cNvSpPr txBox="1"/>
                <p:nvPr/>
              </p:nvSpPr>
              <p:spPr>
                <a:xfrm>
                  <a:off x="3460242" y="6235480"/>
                  <a:ext cx="332648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cs typeface="Times New Roman Italic" panose="02020503050405090304" charset="0"/>
                            <a:sym typeface="+mn-ea"/>
                          </a:rPr>
                          <m:t>𝑣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454C6865-C6E4-166F-0FDE-95E258E47D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242" y="6235480"/>
                  <a:ext cx="332648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2BEF08ED-9C4F-0A98-74C1-EAA18AB69571}"/>
                    </a:ext>
                  </a:extLst>
                </p:cNvPr>
                <p:cNvSpPr txBox="1"/>
                <p:nvPr/>
              </p:nvSpPr>
              <p:spPr>
                <a:xfrm>
                  <a:off x="346006" y="4009267"/>
                  <a:ext cx="774001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Times New Roman Italic" panose="020205030504050903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i="1" dirty="0" smtClean="0">
                                <a:latin typeface="Cambria Math" panose="02040503050406030204" pitchFamily="18" charset="0"/>
                                <a:cs typeface="Times New Roman Italic" panose="02020503050405090304" charset="0"/>
                                <a:sym typeface="+mn-ea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600" i="1" dirty="0" smtClean="0">
                                <a:latin typeface="Cambria Math" panose="02040503050406030204" pitchFamily="18" charset="0"/>
                                <a:cs typeface="Times New Roman Italic" panose="02020503050405090304" charset="0"/>
                                <a:sym typeface="+mn-ea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cs typeface="Times New Roman Italic" panose="02020503050405090304" charset="0"/>
                            <a:sym typeface="+mn-ea"/>
                          </a:rPr>
                          <m:t>(</m:t>
                        </m:r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cs typeface="Times New Roman Italic" panose="02020503050405090304" charset="0"/>
                            <a:sym typeface="+mn-ea"/>
                          </a:rPr>
                          <m:t>𝑣</m:t>
                        </m:r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cs typeface="Times New Roman Italic" panose="02020503050405090304" charset="0"/>
                            <a:sym typeface="+mn-ea"/>
                          </a:rPr>
                          <m:t>)</m:t>
                        </m:r>
                      </m:oMath>
                    </m:oMathPara>
                  </a14:m>
                  <a:endParaRPr lang="zh-CN" altLang="en-US" sz="1600" i="1" dirty="0"/>
                </a:p>
              </p:txBody>
            </p:sp>
          </mc:Choice>
          <mc:Fallback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2BEF08ED-9C4F-0A98-74C1-EAA18AB695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06" y="4009267"/>
                  <a:ext cx="774001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2B7F91"/>
                </a:solidFill>
              </a:rPr>
              <a:t>步骤</a:t>
            </a:r>
            <a:r>
              <a:rPr lang="en-US" altLang="zh-CN" sz="2800" b="1" dirty="0">
                <a:solidFill>
                  <a:srgbClr val="2B7F91"/>
                </a:solidFill>
              </a:rPr>
              <a:t>1</a:t>
            </a:r>
            <a:r>
              <a:rPr lang="zh-CN" altLang="en-US" sz="2800" b="1" dirty="0"/>
              <a:t>：对</a:t>
            </a:r>
            <a:r>
              <a:rPr lang="zh-CN" altLang="en-US" sz="2800" b="1" dirty="0">
                <a:solidFill>
                  <a:srgbClr val="0033CC"/>
                </a:solidFill>
              </a:rPr>
              <a:t>输入图像的概率直方图</a:t>
            </a:r>
            <a:r>
              <a:rPr lang="en-US" altLang="zh-CN" sz="2800" b="1" dirty="0"/>
              <a:t>           </a:t>
            </a:r>
            <a:r>
              <a:rPr lang="zh-CN" altLang="en-US" sz="2800" b="1" dirty="0"/>
              <a:t>进行直方图均衡化，即计算其累积直方图：</a:t>
            </a:r>
            <a:endParaRPr lang="en-US" altLang="zh-CN" sz="2800" b="1" dirty="0"/>
          </a:p>
          <a:p>
            <a:pPr>
              <a:lnSpc>
                <a:spcPct val="120000"/>
              </a:lnSpc>
            </a:pPr>
            <a:endParaRPr lang="en-US" altLang="zh-CN" sz="2800" b="1" dirty="0"/>
          </a:p>
          <a:p>
            <a:pPr>
              <a:lnSpc>
                <a:spcPct val="120000"/>
              </a:lnSpc>
            </a:pPr>
            <a:endParaRPr lang="en-US" altLang="zh-CN" sz="2800" b="1" dirty="0"/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2B7F91"/>
                </a:solidFill>
              </a:rPr>
              <a:t>步骤</a:t>
            </a:r>
            <a:r>
              <a:rPr lang="en-US" altLang="zh-CN" sz="2800" b="1" dirty="0">
                <a:solidFill>
                  <a:srgbClr val="2B7F91"/>
                </a:solidFill>
              </a:rPr>
              <a:t>2</a:t>
            </a:r>
            <a:r>
              <a:rPr lang="zh-CN" altLang="en-US" sz="2800" b="1" dirty="0"/>
              <a:t>：对</a:t>
            </a:r>
            <a:r>
              <a:rPr lang="zh-CN" altLang="en-US" sz="2800" b="1" dirty="0">
                <a:solidFill>
                  <a:srgbClr val="0033CC"/>
                </a:solidFill>
              </a:rPr>
              <a:t>规定直方图</a:t>
            </a:r>
            <a:r>
              <a:rPr lang="en-US" altLang="zh-CN" sz="2800" b="1" dirty="0"/>
              <a:t>           </a:t>
            </a:r>
            <a:r>
              <a:rPr lang="zh-CN" altLang="en-US" sz="2800" b="1" dirty="0"/>
              <a:t>进行直方图均衡化，即计算规定化累积直方图：</a:t>
            </a:r>
            <a:endParaRPr lang="en-US" altLang="zh-CN" sz="2800" b="1" dirty="0"/>
          </a:p>
          <a:p>
            <a:pPr>
              <a:lnSpc>
                <a:spcPct val="120000"/>
              </a:lnSpc>
            </a:pPr>
            <a:endParaRPr lang="zh-CN" altLang="en-US" sz="3200" b="1" dirty="0"/>
          </a:p>
        </p:txBody>
      </p:sp>
      <p:graphicFrame>
        <p:nvGraphicFramePr>
          <p:cNvPr id="101380" name="Object 4"/>
          <p:cNvGraphicFramePr>
            <a:graphicFrameLocks noChangeAspect="1"/>
          </p:cNvGraphicFramePr>
          <p:nvPr/>
        </p:nvGraphicFramePr>
        <p:xfrm>
          <a:off x="6156176" y="1465412"/>
          <a:ext cx="903288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896760" imgH="379800" progId="Equation.Ribbit">
                  <p:embed/>
                </p:oleObj>
              </mc:Choice>
              <mc:Fallback>
                <p:oleObj name="Formula" r:id="rId3" imgW="896760" imgH="379800" progId="Equation.Ribbit">
                  <p:embed/>
                  <p:pic>
                    <p:nvPicPr>
                      <p:cNvPr id="1013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1465412"/>
                        <a:ext cx="903288" cy="379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63" name="Object 15"/>
          <p:cNvGraphicFramePr>
            <a:graphicFrameLocks noChangeAspect="1"/>
          </p:cNvGraphicFramePr>
          <p:nvPr/>
        </p:nvGraphicFramePr>
        <p:xfrm>
          <a:off x="1771650" y="2649538"/>
          <a:ext cx="6210300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6437880" imgH="852480" progId="Equation.Ribbit">
                  <p:embed/>
                </p:oleObj>
              </mc:Choice>
              <mc:Fallback>
                <p:oleObj name="Formula" r:id="rId5" imgW="6437880" imgH="852480" progId="Equation.Ribbit">
                  <p:embed/>
                  <p:pic>
                    <p:nvPicPr>
                      <p:cNvPr id="10446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1650" y="2649538"/>
                        <a:ext cx="6210300" cy="725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65" name="Object 17"/>
          <p:cNvGraphicFramePr>
            <a:graphicFrameLocks noChangeAspect="1"/>
          </p:cNvGraphicFramePr>
          <p:nvPr/>
        </p:nvGraphicFramePr>
        <p:xfrm>
          <a:off x="4397375" y="3749675"/>
          <a:ext cx="92551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930960" imgH="393840" progId="Equation.Ribbit">
                  <p:embed/>
                </p:oleObj>
              </mc:Choice>
              <mc:Fallback>
                <p:oleObj name="Formula" r:id="rId7" imgW="930960" imgH="393840" progId="Equation.Ribbit">
                  <p:embed/>
                  <p:pic>
                    <p:nvPicPr>
                      <p:cNvPr id="10446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75" y="3749675"/>
                        <a:ext cx="925513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67" name="Object 19"/>
          <p:cNvGraphicFramePr>
            <a:graphicFrameLocks noChangeAspect="1"/>
          </p:cNvGraphicFramePr>
          <p:nvPr/>
        </p:nvGraphicFramePr>
        <p:xfrm>
          <a:off x="1827213" y="4930775"/>
          <a:ext cx="5670550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6422400" imgH="889200" progId="Equation.Ribbit">
                  <p:embed/>
                </p:oleObj>
              </mc:Choice>
              <mc:Fallback>
                <p:oleObj name="Formula" r:id="rId9" imgW="6422400" imgH="889200" progId="Equation.Ribbit">
                  <p:embed/>
                  <p:pic>
                    <p:nvPicPr>
                      <p:cNvPr id="104467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7213" y="4930775"/>
                        <a:ext cx="5670550" cy="741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2A82EF61-AD1C-A94D-EB36-76B3CA3F46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0912D865-3408-4060-93C5-1201BAA6B27A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直方图规定化</a:t>
            </a:r>
          </a:p>
        </p:txBody>
      </p:sp>
      <p:cxnSp>
        <p:nvCxnSpPr>
          <p:cNvPr id="12" name="直线连接符 4">
            <a:extLst>
              <a:ext uri="{FF2B5EF4-FFF2-40B4-BE49-F238E27FC236}">
                <a16:creationId xmlns:a16="http://schemas.microsoft.com/office/drawing/2014/main" id="{0EBD7151-FD8F-8950-47FE-87C28B7A8B5B}"/>
              </a:ext>
            </a:extLst>
          </p:cNvPr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4045AB05-DA9D-7596-BFDD-152158D87816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0D1434D-6F48-AC64-ACA2-866F47D60BB7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Specification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2B7F91"/>
                </a:solidFill>
              </a:rPr>
              <a:t>步骤</a:t>
            </a:r>
            <a:r>
              <a:rPr lang="en-US" altLang="zh-CN" sz="2800" b="1" dirty="0">
                <a:solidFill>
                  <a:srgbClr val="2B7F91"/>
                </a:solidFill>
              </a:rPr>
              <a:t>3</a:t>
            </a:r>
            <a:r>
              <a:rPr lang="zh-CN" altLang="en-US" sz="2800" b="1" dirty="0"/>
              <a:t>：根据</a:t>
            </a:r>
            <a:r>
              <a:rPr lang="zh-CN" altLang="en-US" sz="3600" b="1" dirty="0">
                <a:solidFill>
                  <a:srgbClr val="0033CC"/>
                </a:solidFill>
              </a:rPr>
              <a:t>前</a:t>
            </a:r>
            <a:r>
              <a:rPr lang="zh-CN" altLang="en-US" sz="2800" b="1" dirty="0">
                <a:solidFill>
                  <a:srgbClr val="0033CC"/>
                </a:solidFill>
              </a:rPr>
              <a:t>向映射</a:t>
            </a:r>
            <a:r>
              <a:rPr lang="en-US" altLang="zh-CN" sz="2800" b="1" dirty="0"/>
              <a:t>               </a:t>
            </a:r>
            <a:r>
              <a:rPr lang="zh-CN" altLang="en-US" sz="2800" b="1" dirty="0"/>
              <a:t>邻近原则将输入灰度级映射到新的灰度级，即寻找</a:t>
            </a:r>
            <a:r>
              <a:rPr lang="en-US" altLang="zh-CN" sz="2800" b="0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800" b="1" dirty="0"/>
              <a:t>和</a:t>
            </a:r>
            <a:r>
              <a:rPr lang="en-US" altLang="zh-CN" sz="2800" b="0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800" b="1" i="1" dirty="0">
                <a:solidFill>
                  <a:srgbClr val="0033CC"/>
                </a:solidFill>
              </a:rPr>
              <a:t> </a:t>
            </a:r>
            <a:r>
              <a:rPr lang="zh-CN" altLang="en-US" sz="2800" b="1" dirty="0"/>
              <a:t>满足：</a:t>
            </a:r>
            <a:endParaRPr lang="en-US" altLang="zh-CN" sz="2800" b="1" dirty="0"/>
          </a:p>
          <a:p>
            <a:pPr>
              <a:lnSpc>
                <a:spcPct val="120000"/>
              </a:lnSpc>
            </a:pPr>
            <a:endParaRPr lang="en-US" altLang="zh-CN" sz="2800" b="1" dirty="0"/>
          </a:p>
          <a:p>
            <a:pPr>
              <a:lnSpc>
                <a:spcPct val="120000"/>
              </a:lnSpc>
            </a:pPr>
            <a:endParaRPr lang="en-US" altLang="zh-CN" sz="2800" b="1" dirty="0"/>
          </a:p>
          <a:p>
            <a:pPr>
              <a:lnSpc>
                <a:spcPct val="120000"/>
              </a:lnSpc>
            </a:pPr>
            <a:endParaRPr lang="en-US" altLang="zh-CN" sz="2800" b="1" dirty="0"/>
          </a:p>
          <a:p>
            <a:pPr lvl="1">
              <a:lnSpc>
                <a:spcPct val="120000"/>
              </a:lnSpc>
            </a:pPr>
            <a:r>
              <a:rPr lang="zh-CN" altLang="en-US" sz="2600" b="1" dirty="0"/>
              <a:t>将</a:t>
            </a:r>
            <a:r>
              <a:rPr lang="en-US" altLang="zh-CN" sz="2600" b="0" i="1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600" b="0" i="1" baseline="-250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600" b="1" dirty="0"/>
              <a:t>分别对应到</a:t>
            </a:r>
            <a:r>
              <a:rPr lang="en-US" altLang="zh-CN" sz="2600" b="0" i="1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600" b="0" i="1" baseline="-250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600" b="1" dirty="0"/>
          </a:p>
          <a:p>
            <a:pPr>
              <a:lnSpc>
                <a:spcPct val="120000"/>
              </a:lnSpc>
            </a:pPr>
            <a:endParaRPr lang="en-US" altLang="zh-CN" sz="2800" b="1" dirty="0"/>
          </a:p>
          <a:p>
            <a:endParaRPr lang="en-US" altLang="zh-CN" sz="2800" b="1" dirty="0"/>
          </a:p>
          <a:p>
            <a:pPr marL="541338" lvl="1" indent="0">
              <a:buNone/>
            </a:pPr>
            <a:endParaRPr lang="en-US" altLang="zh-CN" sz="2800" b="1" dirty="0"/>
          </a:p>
          <a:p>
            <a:endParaRPr lang="zh-CN" altLang="en-US" sz="3200" b="1" dirty="0"/>
          </a:p>
        </p:txBody>
      </p:sp>
      <p:graphicFrame>
        <p:nvGraphicFramePr>
          <p:cNvPr id="104470" name="Object 22"/>
          <p:cNvGraphicFramePr>
            <a:graphicFrameLocks/>
          </p:cNvGraphicFramePr>
          <p:nvPr/>
        </p:nvGraphicFramePr>
        <p:xfrm>
          <a:off x="2771800" y="2790401"/>
          <a:ext cx="3703637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3704760" imgH="1021320" progId="Equation.Ribbit">
                  <p:embed/>
                </p:oleObj>
              </mc:Choice>
              <mc:Fallback>
                <p:oleObj name="Formula" r:id="rId3" imgW="3704760" imgH="1021320" progId="Equation.Ribbit">
                  <p:embed/>
                  <p:pic>
                    <p:nvPicPr>
                      <p:cNvPr id="10447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2790401"/>
                        <a:ext cx="3703637" cy="1022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69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727495"/>
              </p:ext>
            </p:extLst>
          </p:nvPr>
        </p:nvGraphicFramePr>
        <p:xfrm>
          <a:off x="4572000" y="1612265"/>
          <a:ext cx="1095375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1083600" imgH="260640" progId="Equation.Ribbit">
                  <p:embed/>
                </p:oleObj>
              </mc:Choice>
              <mc:Fallback>
                <p:oleObj name="Formula" r:id="rId5" imgW="1083600" imgH="260640" progId="Equation.Ribbit">
                  <p:embed/>
                  <p:pic>
                    <p:nvPicPr>
                      <p:cNvPr id="104469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612265"/>
                        <a:ext cx="1095375" cy="260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F131E101-F3E0-C204-69E8-5FD0D3B90F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DCC0371E-839F-6790-2190-611BAC225C4B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直方图规定化</a:t>
            </a:r>
          </a:p>
        </p:txBody>
      </p:sp>
      <p:cxnSp>
        <p:nvCxnSpPr>
          <p:cNvPr id="7" name="直线连接符 4">
            <a:extLst>
              <a:ext uri="{FF2B5EF4-FFF2-40B4-BE49-F238E27FC236}">
                <a16:creationId xmlns:a16="http://schemas.microsoft.com/office/drawing/2014/main" id="{C8B07CD8-CCE5-9964-D072-DCDD130BB8CC}"/>
              </a:ext>
            </a:extLst>
          </p:cNvPr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1D3D5F0C-07F0-5A5E-72AB-EA99709FA668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73CCE09-E8C9-0501-62FF-03466AB92D9C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Specification</a:t>
            </a:r>
          </a:p>
        </p:txBody>
      </p:sp>
    </p:spTree>
    <p:extLst>
      <p:ext uri="{BB962C8B-B14F-4D97-AF65-F5344CB8AC3E}">
        <p14:creationId xmlns:p14="http://schemas.microsoft.com/office/powerpoint/2010/main" val="42098798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 dirty="0">
                    <a:solidFill>
                      <a:srgbClr val="2B7F91"/>
                    </a:solidFill>
                  </a:rPr>
                  <a:t>步骤</a:t>
                </a:r>
                <a:r>
                  <a:rPr lang="en-US" altLang="zh-CN" sz="2800" b="1" dirty="0">
                    <a:solidFill>
                      <a:srgbClr val="2B7F91"/>
                    </a:solidFill>
                  </a:rPr>
                  <a:t>3</a:t>
                </a:r>
                <a:r>
                  <a:rPr lang="zh-CN" altLang="en-US" sz="2800" b="1" dirty="0"/>
                  <a:t>：根据</a:t>
                </a:r>
                <a:r>
                  <a:rPr lang="zh-CN" altLang="en-US" sz="3600" b="1" dirty="0">
                    <a:solidFill>
                      <a:srgbClr val="0033CC"/>
                    </a:solidFill>
                  </a:rPr>
                  <a:t>后</a:t>
                </a:r>
                <a:r>
                  <a:rPr lang="zh-CN" altLang="en-US" sz="2800" b="1" dirty="0">
                    <a:solidFill>
                      <a:srgbClr val="0033CC"/>
                    </a:solidFill>
                  </a:rPr>
                  <a:t>向映射</a:t>
                </a:r>
                <a:r>
                  <a:rPr lang="en-US" altLang="zh-CN" sz="2800" b="1" dirty="0"/>
                  <a:t>              </a:t>
                </a:r>
                <a:r>
                  <a:rPr lang="zh-CN" altLang="en-US" sz="2800" b="1" dirty="0"/>
                  <a:t>，即确定能使下式达到最小的</a:t>
                </a:r>
                <a:r>
                  <a:rPr lang="en-US" altLang="zh-CN" sz="2800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CN" sz="2800" b="1" dirty="0"/>
                  <a:t>(</a:t>
                </a:r>
                <a:r>
                  <a:rPr lang="en-US" altLang="zh-CN" sz="2800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2800" b="1" dirty="0"/>
                  <a:t>)</a:t>
                </a:r>
                <a:r>
                  <a:rPr lang="zh-CN" altLang="en-US" sz="2800" b="1" dirty="0"/>
                  <a:t>：</a:t>
                </a:r>
                <a:endParaRPr lang="en-US" altLang="zh-CN" sz="2800" b="1" dirty="0"/>
              </a:p>
              <a:p>
                <a:pPr>
                  <a:lnSpc>
                    <a:spcPct val="120000"/>
                  </a:lnSpc>
                </a:pPr>
                <a:endParaRPr lang="en-US" altLang="zh-CN" sz="2800" b="1" dirty="0"/>
              </a:p>
              <a:p>
                <a:pPr lvl="1">
                  <a:lnSpc>
                    <a:spcPct val="120000"/>
                  </a:lnSpc>
                </a:pPr>
                <a:endParaRPr lang="en-US" altLang="zh-CN" b="1" dirty="0"/>
              </a:p>
              <a:p>
                <a:pPr lvl="1">
                  <a:lnSpc>
                    <a:spcPct val="120000"/>
                  </a:lnSpc>
                </a:pPr>
                <a:r>
                  <a:rPr lang="zh-CN" altLang="en-US" sz="2600" b="1" dirty="0"/>
                  <a:t>单调递增的整数函数</a:t>
                </a:r>
                <a:r>
                  <a:rPr lang="en-US" altLang="zh-CN" sz="2800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CN" sz="2800" b="1" dirty="0"/>
                  <a:t>(</a:t>
                </a:r>
                <a:r>
                  <a:rPr lang="en-US" altLang="zh-CN" sz="2800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2800" b="1" dirty="0"/>
                  <a:t>)</a:t>
                </a:r>
                <a:endParaRPr lang="en-US" altLang="zh-CN" sz="2600" b="1" dirty="0"/>
              </a:p>
              <a:p>
                <a:pPr lvl="1">
                  <a:lnSpc>
                    <a:spcPct val="120000"/>
                  </a:lnSpc>
                </a:pPr>
                <a:r>
                  <a:rPr lang="zh-CN" altLang="en-US" sz="2600" b="1" dirty="0"/>
                  <a:t>如果</a:t>
                </a:r>
                <a:r>
                  <a:rPr lang="en-US" altLang="zh-CN" sz="2600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2600" b="1" dirty="0"/>
                  <a:t>=0, </a:t>
                </a:r>
                <a:r>
                  <a:rPr lang="zh-CN" altLang="en-US" sz="2600" b="1" dirty="0"/>
                  <a:t>则将其</a:t>
                </a:r>
                <a:r>
                  <a:rPr lang="en-US" altLang="zh-CN" sz="2600" b="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600" b="1" dirty="0"/>
                  <a:t>从</a:t>
                </a:r>
                <a:r>
                  <a:rPr lang="en-US" altLang="zh-CN" sz="2600" b="1" dirty="0"/>
                  <a:t>0</a:t>
                </a:r>
                <a:r>
                  <a:rPr lang="zh-CN" altLang="en-US" sz="2600" b="1" dirty="0"/>
                  <a:t>到</a:t>
                </a:r>
                <a:r>
                  <a:rPr lang="en-US" altLang="zh-CN" sz="2600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CN" sz="2600" b="1" dirty="0"/>
                  <a:t>(0)</a:t>
                </a:r>
                <a:r>
                  <a:rPr lang="zh-CN" altLang="en-US" sz="2600" b="1" dirty="0"/>
                  <a:t>的</a:t>
                </a:r>
                <a:r>
                  <a:rPr lang="en-US" altLang="zh-CN" sz="2600" b="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600" b="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600" b="1" dirty="0"/>
                  <a:t>对应到</a:t>
                </a:r>
                <a:r>
                  <a:rPr lang="en-US" altLang="zh-CN" sz="2600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altLang="zh-CN" sz="2600" b="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600" b="1" dirty="0"/>
                  <a:t>，如果</a:t>
                </a:r>
                <a:r>
                  <a:rPr lang="en-US" altLang="zh-CN" sz="2600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2600" b="1" dirty="0"/>
                  <a:t>≥</a:t>
                </a:r>
                <a:r>
                  <a:rPr lang="en-US" altLang="zh-CN" sz="2600" b="1" dirty="0">
                    <a:latin typeface="+mn-lt"/>
                  </a:rPr>
                  <a:t>1</a:t>
                </a:r>
                <a:r>
                  <a:rPr lang="en-US" altLang="zh-CN" sz="2600" b="1" dirty="0"/>
                  <a:t>, </a:t>
                </a:r>
                <a:r>
                  <a:rPr lang="zh-CN" altLang="en-US" sz="2600" b="1" dirty="0"/>
                  <a:t>则将其</a:t>
                </a:r>
                <a14:m>
                  <m:oMath xmlns:m="http://schemas.openxmlformats.org/officeDocument/2006/math">
                    <m:r>
                      <a:rPr lang="en-US" altLang="zh-CN" sz="2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600" b="1" dirty="0"/>
                  <a:t>从</a:t>
                </a:r>
                <a14:m>
                  <m:oMath xmlns:m="http://schemas.openxmlformats.org/officeDocument/2006/math">
                    <m:r>
                      <a:rPr lang="en-US" altLang="zh-CN" sz="2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600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zh-CN" sz="2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−1)+1</m:t>
                    </m:r>
                  </m:oMath>
                </a14:m>
                <a:r>
                  <a:rPr lang="zh-CN" altLang="en-US" sz="2600" b="1" dirty="0"/>
                  <a:t>到</a:t>
                </a:r>
                <a14:m>
                  <m:oMath xmlns:m="http://schemas.openxmlformats.org/officeDocument/2006/math">
                    <m:r>
                      <a:rPr lang="en-US" altLang="zh-CN" sz="2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600" b="1" dirty="0"/>
                  <a:t>的</a:t>
                </a:r>
                <a:r>
                  <a:rPr lang="en-US" altLang="zh-CN" sz="2600" b="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600" b="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600" b="1" dirty="0"/>
                  <a:t>都对应到</a:t>
                </a:r>
                <a:r>
                  <a:rPr lang="en-US" altLang="zh-CN" sz="2600" b="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altLang="zh-CN" sz="2600" b="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zh-CN" altLang="en-US" sz="2600" b="1" dirty="0"/>
                  <a:t>。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zh-CN" altLang="en-US" sz="2600" b="1" dirty="0"/>
                  <a:t>后向映射是规定累积直方图向原始累积直方图找对应关系。很多情况下，</a:t>
                </a:r>
                <a:r>
                  <a:rPr lang="zh-CN" altLang="en-US" sz="2600" dirty="0">
                    <a:solidFill>
                      <a:srgbClr val="FF0000"/>
                    </a:solidFill>
                  </a:rPr>
                  <a:t>后向映射所产生的误差要远小于单映射所产生的误差</a:t>
                </a:r>
                <a:r>
                  <a:rPr lang="zh-CN" altLang="en-US" sz="2600" b="1" dirty="0"/>
                  <a:t>。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800" b="1" dirty="0"/>
              </a:p>
              <a:p>
                <a:pPr>
                  <a:lnSpc>
                    <a:spcPct val="120000"/>
                  </a:lnSpc>
                </a:pPr>
                <a:endParaRPr lang="en-US" altLang="zh-CN" sz="2800" b="1" dirty="0"/>
              </a:p>
              <a:p>
                <a:pPr>
                  <a:lnSpc>
                    <a:spcPct val="120000"/>
                  </a:lnSpc>
                </a:pPr>
                <a:endParaRPr lang="en-US" altLang="zh-CN" sz="2800" b="1" dirty="0"/>
              </a:p>
              <a:p>
                <a:pPr marL="541338" lvl="1" indent="0">
                  <a:lnSpc>
                    <a:spcPct val="120000"/>
                  </a:lnSpc>
                  <a:buNone/>
                </a:pPr>
                <a:endParaRPr lang="en-US" altLang="zh-CN" sz="2800" b="1" dirty="0"/>
              </a:p>
              <a:p>
                <a:pPr>
                  <a:lnSpc>
                    <a:spcPct val="120000"/>
                  </a:lnSpc>
                </a:pPr>
                <a:endParaRPr lang="zh-CN" altLang="en-US" sz="3200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5" t="-1325" r="-1481" b="-1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138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97012"/>
              </p:ext>
            </p:extLst>
          </p:nvPr>
        </p:nvGraphicFramePr>
        <p:xfrm>
          <a:off x="4557077" y="1612265"/>
          <a:ext cx="1106488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094760" imgH="260640" progId="Equation.Ribbit">
                  <p:embed/>
                </p:oleObj>
              </mc:Choice>
              <mc:Fallback>
                <p:oleObj name="Formula" r:id="rId4" imgW="1094760" imgH="260640" progId="Equation.Ribbit">
                  <p:embed/>
                  <p:pic>
                    <p:nvPicPr>
                      <p:cNvPr id="10138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7077" y="1612265"/>
                        <a:ext cx="1106488" cy="260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6708100"/>
              </p:ext>
            </p:extLst>
          </p:nvPr>
        </p:nvGraphicFramePr>
        <p:xfrm>
          <a:off x="2866360" y="2581275"/>
          <a:ext cx="3717925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3717360" imgH="1021320" progId="Equation.Ribbit">
                  <p:embed/>
                </p:oleObj>
              </mc:Choice>
              <mc:Fallback>
                <p:oleObj name="Formula" r:id="rId6" imgW="3717360" imgH="1021320" progId="Equation.Ribbit">
                  <p:embed/>
                  <p:pic>
                    <p:nvPicPr>
                      <p:cNvPr id="16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6360" y="2581275"/>
                        <a:ext cx="3717925" cy="1020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31E67D36-89C5-29CA-4317-6F7797AB9F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F457351-FC38-9665-F030-471C2BEF54DD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直方图规定化</a:t>
            </a:r>
          </a:p>
        </p:txBody>
      </p:sp>
      <p:cxnSp>
        <p:nvCxnSpPr>
          <p:cNvPr id="7" name="直线连接符 4">
            <a:extLst>
              <a:ext uri="{FF2B5EF4-FFF2-40B4-BE49-F238E27FC236}">
                <a16:creationId xmlns:a16="http://schemas.microsoft.com/office/drawing/2014/main" id="{6586F275-02B3-8AC4-442B-3728994C51DC}"/>
              </a:ext>
            </a:extLst>
          </p:cNvPr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ACCD8385-C3FE-16DA-27D9-E8FAD75898A3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1E1FB80-AC6A-EE6C-389C-65AB5279E776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3859968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2B7F91"/>
                </a:solidFill>
              </a:rPr>
              <a:t>步骤</a:t>
            </a:r>
            <a:r>
              <a:rPr lang="en-US" altLang="zh-CN" sz="2800" b="1" dirty="0">
                <a:solidFill>
                  <a:srgbClr val="2B7F91"/>
                </a:solidFill>
              </a:rPr>
              <a:t>4</a:t>
            </a:r>
            <a:r>
              <a:rPr lang="zh-CN" altLang="en-US" sz="2800" b="1" dirty="0"/>
              <a:t>：确定输入与输出灰度级之间的映射关系         </a:t>
            </a:r>
            <a:r>
              <a:rPr lang="en-US" altLang="zh-CN" sz="2800" b="1" dirty="0"/>
              <a:t>   </a:t>
            </a:r>
            <a:r>
              <a:rPr lang="zh-CN" altLang="en-US" sz="2800" b="1" dirty="0"/>
              <a:t>，将输入图像中灰度级为</a:t>
            </a:r>
            <a:r>
              <a:rPr lang="en-US" altLang="zh-CN" sz="2800" b="1" dirty="0"/>
              <a:t>    </a:t>
            </a:r>
            <a:r>
              <a:rPr lang="zh-CN" altLang="en-US" sz="2800" b="1" dirty="0"/>
              <a:t>的像素映射到输出图像中灰度级为</a:t>
            </a:r>
            <a:r>
              <a:rPr lang="en-US" altLang="zh-CN" sz="2800" b="1" dirty="0"/>
              <a:t>    </a:t>
            </a:r>
            <a:r>
              <a:rPr lang="zh-CN" altLang="en-US" sz="2800" b="1" dirty="0"/>
              <a:t>的对应像素；</a:t>
            </a:r>
            <a:endParaRPr lang="en-US" altLang="zh-CN" sz="2800" b="1" dirty="0"/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2B7F91"/>
                </a:solidFill>
              </a:rPr>
              <a:t>步骤</a:t>
            </a:r>
            <a:r>
              <a:rPr lang="en-US" altLang="zh-CN" sz="2800" b="1" dirty="0">
                <a:solidFill>
                  <a:srgbClr val="2B7F91"/>
                </a:solidFill>
              </a:rPr>
              <a:t>5</a:t>
            </a:r>
            <a:r>
              <a:rPr lang="zh-CN" altLang="en-US" sz="2800" b="1" dirty="0"/>
              <a:t>：统计输出图像各灰度级</a:t>
            </a:r>
            <a:r>
              <a:rPr lang="en-US" altLang="zh-CN" sz="2800" b="1" dirty="0"/>
              <a:t>    </a:t>
            </a:r>
            <a:r>
              <a:rPr lang="zh-CN" altLang="en-US" sz="2800" b="1" dirty="0"/>
              <a:t>的像素数，并计算输出图像的概率直方图</a:t>
            </a:r>
            <a:r>
              <a:rPr lang="en-US" altLang="zh-CN" sz="2800" b="1" dirty="0"/>
              <a:t>           </a:t>
            </a:r>
            <a:r>
              <a:rPr lang="zh-CN" altLang="en-US" sz="2800" b="1" dirty="0"/>
              <a:t>。</a:t>
            </a:r>
          </a:p>
          <a:p>
            <a:pPr lvl="1">
              <a:lnSpc>
                <a:spcPct val="120000"/>
              </a:lnSpc>
            </a:pPr>
            <a:endParaRPr lang="en-US" altLang="zh-CN" sz="2800" b="1" dirty="0"/>
          </a:p>
          <a:p>
            <a:pPr>
              <a:lnSpc>
                <a:spcPct val="120000"/>
              </a:lnSpc>
            </a:pPr>
            <a:endParaRPr lang="zh-CN" altLang="en-US" sz="3200" b="1" dirty="0"/>
          </a:p>
        </p:txBody>
      </p:sp>
      <p:graphicFrame>
        <p:nvGraphicFramePr>
          <p:cNvPr id="101378" name="Object 2"/>
          <p:cNvGraphicFramePr>
            <a:graphicFrameLocks noChangeAspect="1"/>
          </p:cNvGraphicFramePr>
          <p:nvPr/>
        </p:nvGraphicFramePr>
        <p:xfrm>
          <a:off x="4622800" y="2564904"/>
          <a:ext cx="301625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295920" imgH="235080" progId="Equation.Ribbit">
                  <p:embed/>
                </p:oleObj>
              </mc:Choice>
              <mc:Fallback>
                <p:oleObj name="Formula" r:id="rId3" imgW="295920" imgH="235080" progId="Equation.Ribbit">
                  <p:embed/>
                  <p:pic>
                    <p:nvPicPr>
                      <p:cNvPr id="1013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2800" y="2564904"/>
                        <a:ext cx="301625" cy="234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1" name="Object 5"/>
          <p:cNvGraphicFramePr>
            <a:graphicFrameLocks noChangeAspect="1"/>
          </p:cNvGraphicFramePr>
          <p:nvPr/>
        </p:nvGraphicFramePr>
        <p:xfrm>
          <a:off x="6372200" y="2024186"/>
          <a:ext cx="290513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284760" imgH="235080" progId="Equation.Ribbit">
                  <p:embed/>
                </p:oleObj>
              </mc:Choice>
              <mc:Fallback>
                <p:oleObj name="Formula" r:id="rId5" imgW="284760" imgH="235080" progId="Equation.Ribbit">
                  <p:embed/>
                  <p:pic>
                    <p:nvPicPr>
                      <p:cNvPr id="1013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00" y="2024186"/>
                        <a:ext cx="290513" cy="234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72" name="Object 24"/>
          <p:cNvGraphicFramePr>
            <a:graphicFrameLocks noChangeAspect="1"/>
          </p:cNvGraphicFramePr>
          <p:nvPr/>
        </p:nvGraphicFramePr>
        <p:xfrm>
          <a:off x="1475656" y="2010252"/>
          <a:ext cx="1155700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1144440" imgH="260640" progId="Equation.Ribbit">
                  <p:embed/>
                </p:oleObj>
              </mc:Choice>
              <mc:Fallback>
                <p:oleObj name="Formula" r:id="rId7" imgW="1144440" imgH="260640" progId="Equation.Ribbit">
                  <p:embed/>
                  <p:pic>
                    <p:nvPicPr>
                      <p:cNvPr id="104472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010252"/>
                        <a:ext cx="1155700" cy="260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74" name="Object 26"/>
          <p:cNvGraphicFramePr>
            <a:graphicFrameLocks noChangeAspect="1"/>
          </p:cNvGraphicFramePr>
          <p:nvPr/>
        </p:nvGraphicFramePr>
        <p:xfrm>
          <a:off x="5318125" y="3553643"/>
          <a:ext cx="944563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951480" imgH="379800" progId="Equation.Ribbit">
                  <p:embed/>
                </p:oleObj>
              </mc:Choice>
              <mc:Fallback>
                <p:oleObj name="Formula" r:id="rId9" imgW="951480" imgH="379800" progId="Equation.Ribbit">
                  <p:embed/>
                  <p:pic>
                    <p:nvPicPr>
                      <p:cNvPr id="104474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25" y="3553643"/>
                        <a:ext cx="944563" cy="379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76" name="Object 28"/>
          <p:cNvGraphicFramePr>
            <a:graphicFrameLocks noChangeAspect="1"/>
          </p:cNvGraphicFramePr>
          <p:nvPr/>
        </p:nvGraphicFramePr>
        <p:xfrm>
          <a:off x="5888038" y="3140968"/>
          <a:ext cx="300037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295920" imgH="235080" progId="Equation.Ribbit">
                  <p:embed/>
                </p:oleObj>
              </mc:Choice>
              <mc:Fallback>
                <p:oleObj name="Formula" r:id="rId11" imgW="295920" imgH="235080" progId="Equation.Ribbit">
                  <p:embed/>
                  <p:pic>
                    <p:nvPicPr>
                      <p:cNvPr id="104476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8038" y="3140968"/>
                        <a:ext cx="300037" cy="234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F4D83B82-8AE2-F318-96E6-169D1420D6A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1DF8889B-D0C3-2713-1903-DE710898A2E1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直方图规定化</a:t>
            </a:r>
          </a:p>
        </p:txBody>
      </p:sp>
      <p:cxnSp>
        <p:nvCxnSpPr>
          <p:cNvPr id="7" name="直线连接符 4">
            <a:extLst>
              <a:ext uri="{FF2B5EF4-FFF2-40B4-BE49-F238E27FC236}">
                <a16:creationId xmlns:a16="http://schemas.microsoft.com/office/drawing/2014/main" id="{B3AC782E-782A-F5D9-4BBD-9C6051231532}"/>
              </a:ext>
            </a:extLst>
          </p:cNvPr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F5BABBA-0A80-1A50-A9BF-232196951719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4302E220-598B-EB5C-4FE1-0B8B3EEA73CC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5540012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8132" name="Group 4"/>
          <p:cNvGrpSpPr>
            <a:grpSpLocks/>
          </p:cNvGrpSpPr>
          <p:nvPr/>
        </p:nvGrpSpPr>
        <p:grpSpPr bwMode="auto">
          <a:xfrm>
            <a:off x="1951038" y="4243388"/>
            <a:ext cx="6224588" cy="2498725"/>
            <a:chOff x="1229" y="2673"/>
            <a:chExt cx="3921" cy="1574"/>
          </a:xfrm>
        </p:grpSpPr>
        <p:sp>
          <p:nvSpPr>
            <p:cNvPr id="45090" name="Line 5"/>
            <p:cNvSpPr>
              <a:spLocks noChangeShapeType="1"/>
            </p:cNvSpPr>
            <p:nvPr/>
          </p:nvSpPr>
          <p:spPr bwMode="auto">
            <a:xfrm>
              <a:off x="1546" y="3978"/>
              <a:ext cx="26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91" name="Line 6"/>
            <p:cNvSpPr>
              <a:spLocks noChangeShapeType="1"/>
            </p:cNvSpPr>
            <p:nvPr/>
          </p:nvSpPr>
          <p:spPr bwMode="auto">
            <a:xfrm>
              <a:off x="1792" y="3978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92" name="Line 7"/>
            <p:cNvSpPr>
              <a:spLocks noChangeShapeType="1"/>
            </p:cNvSpPr>
            <p:nvPr/>
          </p:nvSpPr>
          <p:spPr bwMode="auto">
            <a:xfrm rot="5400000">
              <a:off x="1600" y="3731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93" name="Line 8"/>
            <p:cNvSpPr>
              <a:spLocks noChangeShapeType="1"/>
            </p:cNvSpPr>
            <p:nvPr/>
          </p:nvSpPr>
          <p:spPr bwMode="auto">
            <a:xfrm rot="5400000">
              <a:off x="1594" y="3539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94" name="Line 9"/>
            <p:cNvSpPr>
              <a:spLocks noChangeShapeType="1"/>
            </p:cNvSpPr>
            <p:nvPr/>
          </p:nvSpPr>
          <p:spPr bwMode="auto">
            <a:xfrm rot="5400000">
              <a:off x="1594" y="3347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95" name="Rectangle 10"/>
            <p:cNvSpPr>
              <a:spLocks noChangeArrowheads="1"/>
            </p:cNvSpPr>
            <p:nvPr/>
          </p:nvSpPr>
          <p:spPr bwMode="auto">
            <a:xfrm>
              <a:off x="1879" y="3662"/>
              <a:ext cx="173" cy="3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96" name="Rectangle 11"/>
            <p:cNvSpPr>
              <a:spLocks noChangeArrowheads="1"/>
            </p:cNvSpPr>
            <p:nvPr/>
          </p:nvSpPr>
          <p:spPr bwMode="auto">
            <a:xfrm>
              <a:off x="2343" y="3525"/>
              <a:ext cx="164" cy="45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97" name="Text Box 12"/>
            <p:cNvSpPr txBox="1">
              <a:spLocks noChangeArrowheads="1"/>
            </p:cNvSpPr>
            <p:nvPr/>
          </p:nvSpPr>
          <p:spPr bwMode="auto">
            <a:xfrm>
              <a:off x="1644" y="3997"/>
              <a:ext cx="208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0    1    2    3    4    5    6    7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98" name="Text Box 13"/>
            <p:cNvSpPr txBox="1">
              <a:spLocks noChangeArrowheads="1"/>
            </p:cNvSpPr>
            <p:nvPr/>
          </p:nvSpPr>
          <p:spPr bwMode="auto">
            <a:xfrm>
              <a:off x="1328" y="2893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45099" name="Text Box 14"/>
            <p:cNvSpPr txBox="1">
              <a:spLocks noChangeArrowheads="1"/>
            </p:cNvSpPr>
            <p:nvPr/>
          </p:nvSpPr>
          <p:spPr bwMode="auto">
            <a:xfrm>
              <a:off x="1229" y="3084"/>
              <a:ext cx="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0.8</a:t>
              </a:r>
            </a:p>
          </p:txBody>
        </p:sp>
        <p:sp>
          <p:nvSpPr>
            <p:cNvPr id="45100" name="Text Box 15"/>
            <p:cNvSpPr txBox="1">
              <a:spLocks noChangeArrowheads="1"/>
            </p:cNvSpPr>
            <p:nvPr/>
          </p:nvSpPr>
          <p:spPr bwMode="auto">
            <a:xfrm>
              <a:off x="1237" y="3661"/>
              <a:ext cx="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0.2</a:t>
              </a:r>
            </a:p>
          </p:txBody>
        </p:sp>
        <p:sp>
          <p:nvSpPr>
            <p:cNvPr id="45101" name="Text Box 16"/>
            <p:cNvSpPr txBox="1">
              <a:spLocks noChangeArrowheads="1"/>
            </p:cNvSpPr>
            <p:nvPr/>
          </p:nvSpPr>
          <p:spPr bwMode="auto">
            <a:xfrm>
              <a:off x="1375" y="3834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45102" name="Text Box 17"/>
            <p:cNvSpPr txBox="1">
              <a:spLocks noChangeArrowheads="1"/>
            </p:cNvSpPr>
            <p:nvPr/>
          </p:nvSpPr>
          <p:spPr bwMode="auto">
            <a:xfrm>
              <a:off x="1816" y="3469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0.3</a:t>
              </a:r>
            </a:p>
          </p:txBody>
        </p:sp>
        <p:sp>
          <p:nvSpPr>
            <p:cNvPr id="45103" name="Text Box 18"/>
            <p:cNvSpPr txBox="1">
              <a:spLocks noChangeArrowheads="1"/>
            </p:cNvSpPr>
            <p:nvPr/>
          </p:nvSpPr>
          <p:spPr bwMode="auto">
            <a:xfrm>
              <a:off x="2230" y="3313"/>
              <a:ext cx="3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0.45</a:t>
              </a:r>
            </a:p>
          </p:txBody>
        </p:sp>
        <p:sp>
          <p:nvSpPr>
            <p:cNvPr id="45104" name="Text Box 19"/>
            <p:cNvSpPr txBox="1">
              <a:spLocks noChangeArrowheads="1"/>
            </p:cNvSpPr>
            <p:nvPr/>
          </p:nvSpPr>
          <p:spPr bwMode="auto">
            <a:xfrm>
              <a:off x="4221" y="3174"/>
              <a:ext cx="9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7F9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规定直方图</a:t>
              </a:r>
            </a:p>
          </p:txBody>
        </p:sp>
        <p:sp>
          <p:nvSpPr>
            <p:cNvPr id="45105" name="Line 20"/>
            <p:cNvSpPr>
              <a:spLocks noChangeShapeType="1"/>
            </p:cNvSpPr>
            <p:nvPr/>
          </p:nvSpPr>
          <p:spPr bwMode="auto">
            <a:xfrm rot="5400000">
              <a:off x="1596" y="3143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06" name="Line 21"/>
            <p:cNvSpPr>
              <a:spLocks noChangeShapeType="1"/>
            </p:cNvSpPr>
            <p:nvPr/>
          </p:nvSpPr>
          <p:spPr bwMode="auto">
            <a:xfrm rot="5400000">
              <a:off x="1596" y="2963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07" name="Text Box 22"/>
            <p:cNvSpPr txBox="1">
              <a:spLocks noChangeArrowheads="1"/>
            </p:cNvSpPr>
            <p:nvPr/>
          </p:nvSpPr>
          <p:spPr bwMode="auto">
            <a:xfrm>
              <a:off x="1236" y="3479"/>
              <a:ext cx="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0.4</a:t>
              </a:r>
            </a:p>
          </p:txBody>
        </p:sp>
        <p:sp>
          <p:nvSpPr>
            <p:cNvPr id="45108" name="Text Box 23"/>
            <p:cNvSpPr txBox="1">
              <a:spLocks noChangeArrowheads="1"/>
            </p:cNvSpPr>
            <p:nvPr/>
          </p:nvSpPr>
          <p:spPr bwMode="auto">
            <a:xfrm>
              <a:off x="1236" y="3287"/>
              <a:ext cx="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0.6</a:t>
              </a:r>
            </a:p>
          </p:txBody>
        </p:sp>
        <p:grpSp>
          <p:nvGrpSpPr>
            <p:cNvPr id="45109" name="Group 24"/>
            <p:cNvGrpSpPr>
              <a:grpSpLocks/>
            </p:cNvGrpSpPr>
            <p:nvPr/>
          </p:nvGrpSpPr>
          <p:grpSpPr bwMode="auto">
            <a:xfrm>
              <a:off x="3016" y="3487"/>
              <a:ext cx="368" cy="491"/>
              <a:chOff x="3016" y="3487"/>
              <a:chExt cx="368" cy="491"/>
            </a:xfrm>
          </p:grpSpPr>
          <p:sp>
            <p:nvSpPr>
              <p:cNvPr id="45111" name="Rectangle 25"/>
              <p:cNvSpPr>
                <a:spLocks noChangeArrowheads="1"/>
              </p:cNvSpPr>
              <p:nvPr/>
            </p:nvSpPr>
            <p:spPr bwMode="auto">
              <a:xfrm>
                <a:off x="3107" y="3707"/>
                <a:ext cx="155" cy="27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112" name="Text Box 26"/>
              <p:cNvSpPr txBox="1">
                <a:spLocks noChangeArrowheads="1"/>
              </p:cNvSpPr>
              <p:nvPr/>
            </p:nvSpPr>
            <p:spPr bwMode="auto">
              <a:xfrm>
                <a:off x="3016" y="3487"/>
                <a:ext cx="3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0.25</a:t>
                </a:r>
              </a:p>
            </p:txBody>
          </p:sp>
        </p:grpSp>
        <p:sp>
          <p:nvSpPr>
            <p:cNvPr id="45110" name="Line 27"/>
            <p:cNvSpPr>
              <a:spLocks noChangeShapeType="1"/>
            </p:cNvSpPr>
            <p:nvPr/>
          </p:nvSpPr>
          <p:spPr bwMode="auto">
            <a:xfrm flipV="1">
              <a:off x="1546" y="2673"/>
              <a:ext cx="0" cy="13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88156" name="Group 28"/>
          <p:cNvGrpSpPr>
            <a:grpSpLocks/>
          </p:cNvGrpSpPr>
          <p:nvPr/>
        </p:nvGrpSpPr>
        <p:grpSpPr bwMode="auto">
          <a:xfrm>
            <a:off x="1952625" y="1773238"/>
            <a:ext cx="6481763" cy="2513012"/>
            <a:chOff x="1230" y="1244"/>
            <a:chExt cx="4083" cy="1583"/>
          </a:xfrm>
        </p:grpSpPr>
        <p:sp>
          <p:nvSpPr>
            <p:cNvPr id="45062" name="Line 29"/>
            <p:cNvSpPr>
              <a:spLocks noChangeShapeType="1"/>
            </p:cNvSpPr>
            <p:nvPr/>
          </p:nvSpPr>
          <p:spPr bwMode="auto">
            <a:xfrm>
              <a:off x="1547" y="2558"/>
              <a:ext cx="26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63" name="Line 30"/>
            <p:cNvSpPr>
              <a:spLocks noChangeShapeType="1"/>
            </p:cNvSpPr>
            <p:nvPr/>
          </p:nvSpPr>
          <p:spPr bwMode="auto">
            <a:xfrm>
              <a:off x="1793" y="2558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64" name="Line 31"/>
            <p:cNvSpPr>
              <a:spLocks noChangeShapeType="1"/>
            </p:cNvSpPr>
            <p:nvPr/>
          </p:nvSpPr>
          <p:spPr bwMode="auto">
            <a:xfrm rot="5400000">
              <a:off x="1595" y="214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65" name="Line 32"/>
            <p:cNvSpPr>
              <a:spLocks noChangeShapeType="1"/>
            </p:cNvSpPr>
            <p:nvPr/>
          </p:nvSpPr>
          <p:spPr bwMode="auto">
            <a:xfrm rot="5400000">
              <a:off x="1595" y="174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66" name="Line 33"/>
            <p:cNvSpPr>
              <a:spLocks noChangeShapeType="1"/>
            </p:cNvSpPr>
            <p:nvPr/>
          </p:nvSpPr>
          <p:spPr bwMode="auto">
            <a:xfrm rot="5400000">
              <a:off x="1595" y="135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67" name="Rectangle 34"/>
            <p:cNvSpPr>
              <a:spLocks noChangeArrowheads="1"/>
            </p:cNvSpPr>
            <p:nvPr/>
          </p:nvSpPr>
          <p:spPr bwMode="auto">
            <a:xfrm>
              <a:off x="1649" y="2197"/>
              <a:ext cx="170" cy="3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68" name="Rectangle 35"/>
            <p:cNvSpPr>
              <a:spLocks noChangeArrowheads="1"/>
            </p:cNvSpPr>
            <p:nvPr/>
          </p:nvSpPr>
          <p:spPr bwMode="auto">
            <a:xfrm>
              <a:off x="1889" y="2378"/>
              <a:ext cx="157" cy="1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69" name="Rectangle 36"/>
            <p:cNvSpPr>
              <a:spLocks noChangeArrowheads="1"/>
            </p:cNvSpPr>
            <p:nvPr/>
          </p:nvSpPr>
          <p:spPr bwMode="auto">
            <a:xfrm>
              <a:off x="2120" y="2015"/>
              <a:ext cx="153" cy="54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70" name="Rectangle 37"/>
            <p:cNvSpPr>
              <a:spLocks noChangeArrowheads="1"/>
            </p:cNvSpPr>
            <p:nvPr/>
          </p:nvSpPr>
          <p:spPr bwMode="auto">
            <a:xfrm>
              <a:off x="2360" y="1788"/>
              <a:ext cx="140" cy="77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71" name="Rectangle 38"/>
            <p:cNvSpPr>
              <a:spLocks noChangeArrowheads="1"/>
            </p:cNvSpPr>
            <p:nvPr/>
          </p:nvSpPr>
          <p:spPr bwMode="auto">
            <a:xfrm>
              <a:off x="2858" y="2015"/>
              <a:ext cx="150" cy="54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72" name="Rectangle 39"/>
            <p:cNvSpPr>
              <a:spLocks noChangeArrowheads="1"/>
            </p:cNvSpPr>
            <p:nvPr/>
          </p:nvSpPr>
          <p:spPr bwMode="auto">
            <a:xfrm>
              <a:off x="3098" y="2378"/>
              <a:ext cx="173" cy="1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73" name="Rectangle 40"/>
            <p:cNvSpPr>
              <a:spLocks noChangeArrowheads="1"/>
            </p:cNvSpPr>
            <p:nvPr/>
          </p:nvSpPr>
          <p:spPr bwMode="auto">
            <a:xfrm>
              <a:off x="3338" y="2197"/>
              <a:ext cx="160" cy="3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74" name="Text Box 41"/>
            <p:cNvSpPr txBox="1">
              <a:spLocks noChangeArrowheads="1"/>
            </p:cNvSpPr>
            <p:nvPr/>
          </p:nvSpPr>
          <p:spPr bwMode="auto">
            <a:xfrm>
              <a:off x="1645" y="2577"/>
              <a:ext cx="208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0    1    2    3    4    5    6    7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75" name="Text Box 42"/>
            <p:cNvSpPr txBox="1">
              <a:spLocks noChangeArrowheads="1"/>
            </p:cNvSpPr>
            <p:nvPr/>
          </p:nvSpPr>
          <p:spPr bwMode="auto">
            <a:xfrm>
              <a:off x="1242" y="1264"/>
              <a:ext cx="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0.3</a:t>
              </a:r>
            </a:p>
          </p:txBody>
        </p:sp>
        <p:sp>
          <p:nvSpPr>
            <p:cNvPr id="45076" name="Text Box 43"/>
            <p:cNvSpPr txBox="1">
              <a:spLocks noChangeArrowheads="1"/>
            </p:cNvSpPr>
            <p:nvPr/>
          </p:nvSpPr>
          <p:spPr bwMode="auto">
            <a:xfrm>
              <a:off x="1230" y="1664"/>
              <a:ext cx="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0.2</a:t>
              </a:r>
            </a:p>
          </p:txBody>
        </p:sp>
        <p:sp>
          <p:nvSpPr>
            <p:cNvPr id="45077" name="Text Box 44"/>
            <p:cNvSpPr txBox="1">
              <a:spLocks noChangeArrowheads="1"/>
            </p:cNvSpPr>
            <p:nvPr/>
          </p:nvSpPr>
          <p:spPr bwMode="auto">
            <a:xfrm>
              <a:off x="1238" y="2030"/>
              <a:ext cx="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0.1</a:t>
              </a:r>
            </a:p>
          </p:txBody>
        </p:sp>
        <p:sp>
          <p:nvSpPr>
            <p:cNvPr id="45078" name="Text Box 45"/>
            <p:cNvSpPr txBox="1">
              <a:spLocks noChangeArrowheads="1"/>
            </p:cNvSpPr>
            <p:nvPr/>
          </p:nvSpPr>
          <p:spPr bwMode="auto">
            <a:xfrm>
              <a:off x="1376" y="2414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45079" name="Text Box 46"/>
            <p:cNvSpPr txBox="1">
              <a:spLocks noChangeArrowheads="1"/>
            </p:cNvSpPr>
            <p:nvPr/>
          </p:nvSpPr>
          <p:spPr bwMode="auto">
            <a:xfrm>
              <a:off x="1586" y="1984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0.1</a:t>
              </a:r>
            </a:p>
          </p:txBody>
        </p:sp>
        <p:sp>
          <p:nvSpPr>
            <p:cNvPr id="45080" name="Text Box 47"/>
            <p:cNvSpPr txBox="1">
              <a:spLocks noChangeArrowheads="1"/>
            </p:cNvSpPr>
            <p:nvPr/>
          </p:nvSpPr>
          <p:spPr bwMode="auto">
            <a:xfrm>
              <a:off x="1784" y="2165"/>
              <a:ext cx="3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0.05</a:t>
              </a:r>
            </a:p>
          </p:txBody>
        </p:sp>
        <p:sp>
          <p:nvSpPr>
            <p:cNvPr id="45081" name="Text Box 48"/>
            <p:cNvSpPr txBox="1">
              <a:spLocks noChangeArrowheads="1"/>
            </p:cNvSpPr>
            <p:nvPr/>
          </p:nvSpPr>
          <p:spPr bwMode="auto">
            <a:xfrm>
              <a:off x="2012" y="1793"/>
              <a:ext cx="3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0.15</a:t>
              </a:r>
            </a:p>
          </p:txBody>
        </p:sp>
        <p:sp>
          <p:nvSpPr>
            <p:cNvPr id="45082" name="Text Box 49"/>
            <p:cNvSpPr txBox="1">
              <a:spLocks noChangeArrowheads="1"/>
            </p:cNvSpPr>
            <p:nvPr/>
          </p:nvSpPr>
          <p:spPr bwMode="auto">
            <a:xfrm>
              <a:off x="2288" y="1566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0.2</a:t>
              </a:r>
            </a:p>
          </p:txBody>
        </p:sp>
        <p:sp>
          <p:nvSpPr>
            <p:cNvPr id="45083" name="Text Box 50"/>
            <p:cNvSpPr txBox="1">
              <a:spLocks noChangeArrowheads="1"/>
            </p:cNvSpPr>
            <p:nvPr/>
          </p:nvSpPr>
          <p:spPr bwMode="auto">
            <a:xfrm>
              <a:off x="4059" y="1913"/>
              <a:ext cx="125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7F9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输入图像直方图</a:t>
              </a:r>
            </a:p>
          </p:txBody>
        </p:sp>
        <p:sp>
          <p:nvSpPr>
            <p:cNvPr id="45084" name="Rectangle 51"/>
            <p:cNvSpPr>
              <a:spLocks noChangeArrowheads="1"/>
            </p:cNvSpPr>
            <p:nvPr/>
          </p:nvSpPr>
          <p:spPr bwMode="auto">
            <a:xfrm>
              <a:off x="2632" y="1788"/>
              <a:ext cx="140" cy="77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85" name="Text Box 52"/>
            <p:cNvSpPr txBox="1">
              <a:spLocks noChangeArrowheads="1"/>
            </p:cNvSpPr>
            <p:nvPr/>
          </p:nvSpPr>
          <p:spPr bwMode="auto">
            <a:xfrm>
              <a:off x="2548" y="1571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0.2</a:t>
              </a:r>
            </a:p>
          </p:txBody>
        </p:sp>
        <p:sp>
          <p:nvSpPr>
            <p:cNvPr id="45086" name="Text Box 53"/>
            <p:cNvSpPr txBox="1">
              <a:spLocks noChangeArrowheads="1"/>
            </p:cNvSpPr>
            <p:nvPr/>
          </p:nvSpPr>
          <p:spPr bwMode="auto">
            <a:xfrm>
              <a:off x="2739" y="1797"/>
              <a:ext cx="3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0.15</a:t>
              </a:r>
            </a:p>
          </p:txBody>
        </p:sp>
        <p:sp>
          <p:nvSpPr>
            <p:cNvPr id="45087" name="Text Box 54"/>
            <p:cNvSpPr txBox="1">
              <a:spLocks noChangeArrowheads="1"/>
            </p:cNvSpPr>
            <p:nvPr/>
          </p:nvSpPr>
          <p:spPr bwMode="auto">
            <a:xfrm>
              <a:off x="2993" y="2160"/>
              <a:ext cx="3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0.05</a:t>
              </a:r>
            </a:p>
          </p:txBody>
        </p:sp>
        <p:sp>
          <p:nvSpPr>
            <p:cNvPr id="45088" name="Text Box 55"/>
            <p:cNvSpPr txBox="1">
              <a:spLocks noChangeArrowheads="1"/>
            </p:cNvSpPr>
            <p:nvPr/>
          </p:nvSpPr>
          <p:spPr bwMode="auto">
            <a:xfrm>
              <a:off x="3292" y="1988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0.1</a:t>
              </a:r>
            </a:p>
          </p:txBody>
        </p:sp>
        <p:sp>
          <p:nvSpPr>
            <p:cNvPr id="45089" name="Line 56"/>
            <p:cNvSpPr>
              <a:spLocks noChangeShapeType="1"/>
            </p:cNvSpPr>
            <p:nvPr/>
          </p:nvSpPr>
          <p:spPr bwMode="auto">
            <a:xfrm flipV="1">
              <a:off x="1546" y="1244"/>
              <a:ext cx="0" cy="13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587376"/>
          </a:xfrm>
        </p:spPr>
        <p:txBody>
          <a:bodyPr/>
          <a:lstStyle/>
          <a:p>
            <a:r>
              <a:rPr lang="zh-CN" altLang="en-US" b="1" dirty="0"/>
              <a:t> 设有一幅灰度级数为</a:t>
            </a:r>
            <a:r>
              <a:rPr lang="en-US" altLang="zh-CN" b="1" dirty="0"/>
              <a:t>8</a:t>
            </a:r>
            <a:r>
              <a:rPr lang="zh-CN" altLang="en-US" b="1" dirty="0"/>
              <a:t>的图像：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F7B9FB-DEDE-4EFF-E7CB-FAAF9A32A3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18306765-C9ED-3EC7-379E-65CCB4B30317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直方图规定化</a:t>
            </a:r>
          </a:p>
        </p:txBody>
      </p:sp>
      <p:cxnSp>
        <p:nvCxnSpPr>
          <p:cNvPr id="7" name="直线连接符 4">
            <a:extLst>
              <a:ext uri="{FF2B5EF4-FFF2-40B4-BE49-F238E27FC236}">
                <a16:creationId xmlns:a16="http://schemas.microsoft.com/office/drawing/2014/main" id="{386C202C-4328-5F5A-4061-7308F8F14E65}"/>
              </a:ext>
            </a:extLst>
          </p:cNvPr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557F7FE2-4FA6-246F-AD20-3AE24D271FE2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066AA93-5EFA-5B92-4F0D-EE303CFA3CA2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673368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187" name="Group 35"/>
          <p:cNvGrpSpPr>
            <a:grpSpLocks/>
          </p:cNvGrpSpPr>
          <p:nvPr/>
        </p:nvGrpSpPr>
        <p:grpSpPr bwMode="auto">
          <a:xfrm>
            <a:off x="1979613" y="3867547"/>
            <a:ext cx="6673849" cy="3017837"/>
            <a:chOff x="1247" y="2115"/>
            <a:chExt cx="4204" cy="1901"/>
          </a:xfrm>
        </p:grpSpPr>
        <p:sp>
          <p:nvSpPr>
            <p:cNvPr id="46084" name="Line 36"/>
            <p:cNvSpPr>
              <a:spLocks noChangeShapeType="1"/>
            </p:cNvSpPr>
            <p:nvPr/>
          </p:nvSpPr>
          <p:spPr bwMode="auto">
            <a:xfrm flipV="1">
              <a:off x="1564" y="2115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085" name="Line 37"/>
            <p:cNvSpPr>
              <a:spLocks noChangeShapeType="1"/>
            </p:cNvSpPr>
            <p:nvPr/>
          </p:nvSpPr>
          <p:spPr bwMode="auto">
            <a:xfrm>
              <a:off x="1564" y="3747"/>
              <a:ext cx="26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086" name="Line 38"/>
            <p:cNvSpPr>
              <a:spLocks noChangeShapeType="1"/>
            </p:cNvSpPr>
            <p:nvPr/>
          </p:nvSpPr>
          <p:spPr bwMode="auto">
            <a:xfrm>
              <a:off x="1810" y="3747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087" name="Line 39"/>
            <p:cNvSpPr>
              <a:spLocks noChangeShapeType="1"/>
            </p:cNvSpPr>
            <p:nvPr/>
          </p:nvSpPr>
          <p:spPr bwMode="auto">
            <a:xfrm rot="5400000">
              <a:off x="1618" y="350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088" name="Line 40"/>
            <p:cNvSpPr>
              <a:spLocks noChangeShapeType="1"/>
            </p:cNvSpPr>
            <p:nvPr/>
          </p:nvSpPr>
          <p:spPr bwMode="auto">
            <a:xfrm rot="5400000">
              <a:off x="1612" y="330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089" name="Line 41"/>
            <p:cNvSpPr>
              <a:spLocks noChangeShapeType="1"/>
            </p:cNvSpPr>
            <p:nvPr/>
          </p:nvSpPr>
          <p:spPr bwMode="auto">
            <a:xfrm rot="5400000">
              <a:off x="1612" y="311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090" name="Rectangle 42"/>
            <p:cNvSpPr>
              <a:spLocks noChangeArrowheads="1"/>
            </p:cNvSpPr>
            <p:nvPr/>
          </p:nvSpPr>
          <p:spPr bwMode="auto">
            <a:xfrm>
              <a:off x="1906" y="3475"/>
              <a:ext cx="164" cy="2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091" name="Rectangle 43"/>
            <p:cNvSpPr>
              <a:spLocks noChangeArrowheads="1"/>
            </p:cNvSpPr>
            <p:nvPr/>
          </p:nvSpPr>
          <p:spPr bwMode="auto">
            <a:xfrm>
              <a:off x="2377" y="3022"/>
              <a:ext cx="173" cy="7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092" name="Rectangle 44"/>
            <p:cNvSpPr>
              <a:spLocks noChangeArrowheads="1"/>
            </p:cNvSpPr>
            <p:nvPr/>
          </p:nvSpPr>
          <p:spPr bwMode="auto">
            <a:xfrm>
              <a:off x="3355" y="2768"/>
              <a:ext cx="155" cy="97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093" name="Text Box 45"/>
            <p:cNvSpPr txBox="1">
              <a:spLocks noChangeArrowheads="1"/>
            </p:cNvSpPr>
            <p:nvPr/>
          </p:nvSpPr>
          <p:spPr bwMode="auto">
            <a:xfrm>
              <a:off x="1662" y="3766"/>
              <a:ext cx="208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0    1    2    3    4    5    6    7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094" name="Text Box 46"/>
            <p:cNvSpPr txBox="1">
              <a:spLocks noChangeArrowheads="1"/>
            </p:cNvSpPr>
            <p:nvPr/>
          </p:nvSpPr>
          <p:spPr bwMode="auto">
            <a:xfrm>
              <a:off x="1346" y="266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46095" name="Text Box 47"/>
            <p:cNvSpPr txBox="1">
              <a:spLocks noChangeArrowheads="1"/>
            </p:cNvSpPr>
            <p:nvPr/>
          </p:nvSpPr>
          <p:spPr bwMode="auto">
            <a:xfrm>
              <a:off x="1247" y="2853"/>
              <a:ext cx="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0.8</a:t>
              </a:r>
            </a:p>
          </p:txBody>
        </p:sp>
        <p:sp>
          <p:nvSpPr>
            <p:cNvPr id="46096" name="Text Box 48"/>
            <p:cNvSpPr txBox="1">
              <a:spLocks noChangeArrowheads="1"/>
            </p:cNvSpPr>
            <p:nvPr/>
          </p:nvSpPr>
          <p:spPr bwMode="auto">
            <a:xfrm>
              <a:off x="1255" y="3430"/>
              <a:ext cx="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0.2</a:t>
              </a:r>
            </a:p>
          </p:txBody>
        </p:sp>
        <p:sp>
          <p:nvSpPr>
            <p:cNvPr id="46097" name="Text Box 49"/>
            <p:cNvSpPr txBox="1">
              <a:spLocks noChangeArrowheads="1"/>
            </p:cNvSpPr>
            <p:nvPr/>
          </p:nvSpPr>
          <p:spPr bwMode="auto">
            <a:xfrm>
              <a:off x="1393" y="3603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46098" name="Text Box 50"/>
            <p:cNvSpPr txBox="1">
              <a:spLocks noChangeArrowheads="1"/>
            </p:cNvSpPr>
            <p:nvPr/>
          </p:nvSpPr>
          <p:spPr bwMode="auto">
            <a:xfrm>
              <a:off x="1837" y="3272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0.3</a:t>
              </a:r>
            </a:p>
          </p:txBody>
        </p:sp>
        <p:sp>
          <p:nvSpPr>
            <p:cNvPr id="46099" name="Text Box 51"/>
            <p:cNvSpPr txBox="1">
              <a:spLocks noChangeArrowheads="1"/>
            </p:cNvSpPr>
            <p:nvPr/>
          </p:nvSpPr>
          <p:spPr bwMode="auto">
            <a:xfrm>
              <a:off x="2200" y="2819"/>
              <a:ext cx="3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0.75</a:t>
              </a:r>
            </a:p>
          </p:txBody>
        </p:sp>
        <p:sp>
          <p:nvSpPr>
            <p:cNvPr id="46100" name="Text Box 52"/>
            <p:cNvSpPr txBox="1">
              <a:spLocks noChangeArrowheads="1"/>
            </p:cNvSpPr>
            <p:nvPr/>
          </p:nvSpPr>
          <p:spPr bwMode="auto">
            <a:xfrm>
              <a:off x="3093" y="2537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46101" name="Text Box 53"/>
            <p:cNvSpPr txBox="1">
              <a:spLocks noChangeArrowheads="1"/>
            </p:cNvSpPr>
            <p:nvPr/>
          </p:nvSpPr>
          <p:spPr bwMode="auto">
            <a:xfrm>
              <a:off x="3342" y="2537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46102" name="Text Box 54"/>
            <p:cNvSpPr txBox="1">
              <a:spLocks noChangeArrowheads="1"/>
            </p:cNvSpPr>
            <p:nvPr/>
          </p:nvSpPr>
          <p:spPr bwMode="auto">
            <a:xfrm>
              <a:off x="4450" y="3584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03" name="Text Box 55"/>
            <p:cNvSpPr txBox="1">
              <a:spLocks noChangeArrowheads="1"/>
            </p:cNvSpPr>
            <p:nvPr/>
          </p:nvSpPr>
          <p:spPr bwMode="auto">
            <a:xfrm>
              <a:off x="4197" y="3050"/>
              <a:ext cx="125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7F9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规定累积直方图</a:t>
              </a:r>
            </a:p>
          </p:txBody>
        </p:sp>
        <p:sp>
          <p:nvSpPr>
            <p:cNvPr id="46104" name="Line 56"/>
            <p:cNvSpPr>
              <a:spLocks noChangeShapeType="1"/>
            </p:cNvSpPr>
            <p:nvPr/>
          </p:nvSpPr>
          <p:spPr bwMode="auto">
            <a:xfrm rot="5400000">
              <a:off x="1614" y="291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05" name="Line 57"/>
            <p:cNvSpPr>
              <a:spLocks noChangeShapeType="1"/>
            </p:cNvSpPr>
            <p:nvPr/>
          </p:nvSpPr>
          <p:spPr bwMode="auto">
            <a:xfrm rot="5400000">
              <a:off x="1614" y="273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06" name="Text Box 58"/>
            <p:cNvSpPr txBox="1">
              <a:spLocks noChangeArrowheads="1"/>
            </p:cNvSpPr>
            <p:nvPr/>
          </p:nvSpPr>
          <p:spPr bwMode="auto">
            <a:xfrm>
              <a:off x="1254" y="3248"/>
              <a:ext cx="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0.4</a:t>
              </a:r>
            </a:p>
          </p:txBody>
        </p:sp>
        <p:sp>
          <p:nvSpPr>
            <p:cNvPr id="46107" name="Text Box 59"/>
            <p:cNvSpPr txBox="1">
              <a:spLocks noChangeArrowheads="1"/>
            </p:cNvSpPr>
            <p:nvPr/>
          </p:nvSpPr>
          <p:spPr bwMode="auto">
            <a:xfrm>
              <a:off x="1254" y="3056"/>
              <a:ext cx="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0.6</a:t>
              </a:r>
            </a:p>
          </p:txBody>
        </p:sp>
        <p:sp>
          <p:nvSpPr>
            <p:cNvPr id="46108" name="Rectangle 60"/>
            <p:cNvSpPr>
              <a:spLocks noChangeArrowheads="1"/>
            </p:cNvSpPr>
            <p:nvPr/>
          </p:nvSpPr>
          <p:spPr bwMode="auto">
            <a:xfrm>
              <a:off x="2140" y="3475"/>
              <a:ext cx="164" cy="2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09" name="Rectangle 61"/>
            <p:cNvSpPr>
              <a:spLocks noChangeArrowheads="1"/>
            </p:cNvSpPr>
            <p:nvPr/>
          </p:nvSpPr>
          <p:spPr bwMode="auto">
            <a:xfrm>
              <a:off x="2616" y="3022"/>
              <a:ext cx="173" cy="7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10" name="Rectangle 62"/>
            <p:cNvSpPr>
              <a:spLocks noChangeArrowheads="1"/>
            </p:cNvSpPr>
            <p:nvPr/>
          </p:nvSpPr>
          <p:spPr bwMode="auto">
            <a:xfrm>
              <a:off x="2860" y="3025"/>
              <a:ext cx="173" cy="7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11" name="Rectangle 63"/>
            <p:cNvSpPr>
              <a:spLocks noChangeArrowheads="1"/>
            </p:cNvSpPr>
            <p:nvPr/>
          </p:nvSpPr>
          <p:spPr bwMode="auto">
            <a:xfrm>
              <a:off x="3114" y="2771"/>
              <a:ext cx="155" cy="97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12" name="Text Box 64"/>
            <p:cNvSpPr txBox="1">
              <a:spLocks noChangeArrowheads="1"/>
            </p:cNvSpPr>
            <p:nvPr/>
          </p:nvSpPr>
          <p:spPr bwMode="auto">
            <a:xfrm>
              <a:off x="2068" y="3277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0.3</a:t>
              </a:r>
            </a:p>
          </p:txBody>
        </p:sp>
        <p:sp>
          <p:nvSpPr>
            <p:cNvPr id="46113" name="Text Box 65"/>
            <p:cNvSpPr txBox="1">
              <a:spLocks noChangeArrowheads="1"/>
            </p:cNvSpPr>
            <p:nvPr/>
          </p:nvSpPr>
          <p:spPr bwMode="auto">
            <a:xfrm>
              <a:off x="2521" y="2819"/>
              <a:ext cx="3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0.75</a:t>
              </a:r>
            </a:p>
          </p:txBody>
        </p:sp>
        <p:sp>
          <p:nvSpPr>
            <p:cNvPr id="46114" name="Text Box 66"/>
            <p:cNvSpPr txBox="1">
              <a:spLocks noChangeArrowheads="1"/>
            </p:cNvSpPr>
            <p:nvPr/>
          </p:nvSpPr>
          <p:spPr bwMode="auto">
            <a:xfrm>
              <a:off x="2789" y="2826"/>
              <a:ext cx="3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0.75</a:t>
              </a:r>
            </a:p>
          </p:txBody>
        </p:sp>
      </p:grpSp>
      <p:grpSp>
        <p:nvGrpSpPr>
          <p:cNvPr id="689154" name="Group 2"/>
          <p:cNvGrpSpPr>
            <a:grpSpLocks/>
          </p:cNvGrpSpPr>
          <p:nvPr/>
        </p:nvGrpSpPr>
        <p:grpSpPr bwMode="auto">
          <a:xfrm>
            <a:off x="1979712" y="1131242"/>
            <a:ext cx="6827837" cy="3017838"/>
            <a:chOff x="1247" y="28"/>
            <a:chExt cx="4301" cy="1901"/>
          </a:xfrm>
        </p:grpSpPr>
        <p:sp>
          <p:nvSpPr>
            <p:cNvPr id="46115" name="Line 3"/>
            <p:cNvSpPr>
              <a:spLocks noChangeShapeType="1"/>
            </p:cNvSpPr>
            <p:nvPr/>
          </p:nvSpPr>
          <p:spPr bwMode="auto">
            <a:xfrm flipV="1">
              <a:off x="1564" y="28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16" name="Line 4"/>
            <p:cNvSpPr>
              <a:spLocks noChangeShapeType="1"/>
            </p:cNvSpPr>
            <p:nvPr/>
          </p:nvSpPr>
          <p:spPr bwMode="auto">
            <a:xfrm>
              <a:off x="1564" y="1660"/>
              <a:ext cx="26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17" name="Line 5"/>
            <p:cNvSpPr>
              <a:spLocks noChangeShapeType="1"/>
            </p:cNvSpPr>
            <p:nvPr/>
          </p:nvSpPr>
          <p:spPr bwMode="auto">
            <a:xfrm>
              <a:off x="1810" y="166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18" name="Line 6"/>
            <p:cNvSpPr>
              <a:spLocks noChangeShapeType="1"/>
            </p:cNvSpPr>
            <p:nvPr/>
          </p:nvSpPr>
          <p:spPr bwMode="auto">
            <a:xfrm rot="5400000">
              <a:off x="1618" y="1413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19" name="Line 7"/>
            <p:cNvSpPr>
              <a:spLocks noChangeShapeType="1"/>
            </p:cNvSpPr>
            <p:nvPr/>
          </p:nvSpPr>
          <p:spPr bwMode="auto">
            <a:xfrm rot="5400000">
              <a:off x="1612" y="1221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20" name="Line 8"/>
            <p:cNvSpPr>
              <a:spLocks noChangeShapeType="1"/>
            </p:cNvSpPr>
            <p:nvPr/>
          </p:nvSpPr>
          <p:spPr bwMode="auto">
            <a:xfrm rot="5400000">
              <a:off x="1612" y="1029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21" name="Rectangle 9"/>
            <p:cNvSpPr>
              <a:spLocks noChangeArrowheads="1"/>
            </p:cNvSpPr>
            <p:nvPr/>
          </p:nvSpPr>
          <p:spPr bwMode="auto">
            <a:xfrm>
              <a:off x="1666" y="1570"/>
              <a:ext cx="171" cy="9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22" name="Rectangle 10"/>
            <p:cNvSpPr>
              <a:spLocks noChangeArrowheads="1"/>
            </p:cNvSpPr>
            <p:nvPr/>
          </p:nvSpPr>
          <p:spPr bwMode="auto">
            <a:xfrm>
              <a:off x="1906" y="1525"/>
              <a:ext cx="158" cy="1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23" name="Rectangle 11"/>
            <p:cNvSpPr>
              <a:spLocks noChangeArrowheads="1"/>
            </p:cNvSpPr>
            <p:nvPr/>
          </p:nvSpPr>
          <p:spPr bwMode="auto">
            <a:xfrm>
              <a:off x="2154" y="1344"/>
              <a:ext cx="136" cy="3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24" name="Rectangle 12"/>
            <p:cNvSpPr>
              <a:spLocks noChangeArrowheads="1"/>
            </p:cNvSpPr>
            <p:nvPr/>
          </p:nvSpPr>
          <p:spPr bwMode="auto">
            <a:xfrm>
              <a:off x="2395" y="1162"/>
              <a:ext cx="140" cy="4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25" name="Rectangle 13"/>
            <p:cNvSpPr>
              <a:spLocks noChangeArrowheads="1"/>
            </p:cNvSpPr>
            <p:nvPr/>
          </p:nvSpPr>
          <p:spPr bwMode="auto">
            <a:xfrm>
              <a:off x="2617" y="981"/>
              <a:ext cx="172" cy="67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26" name="Rectangle 14"/>
            <p:cNvSpPr>
              <a:spLocks noChangeArrowheads="1"/>
            </p:cNvSpPr>
            <p:nvPr/>
          </p:nvSpPr>
          <p:spPr bwMode="auto">
            <a:xfrm>
              <a:off x="2866" y="845"/>
              <a:ext cx="150" cy="81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27" name="Rectangle 15"/>
            <p:cNvSpPr>
              <a:spLocks noChangeArrowheads="1"/>
            </p:cNvSpPr>
            <p:nvPr/>
          </p:nvSpPr>
          <p:spPr bwMode="auto">
            <a:xfrm>
              <a:off x="3115" y="799"/>
              <a:ext cx="173" cy="8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28" name="Rectangle 16"/>
            <p:cNvSpPr>
              <a:spLocks noChangeArrowheads="1"/>
            </p:cNvSpPr>
            <p:nvPr/>
          </p:nvSpPr>
          <p:spPr bwMode="auto">
            <a:xfrm>
              <a:off x="3355" y="681"/>
              <a:ext cx="155" cy="97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29" name="Text Box 17"/>
            <p:cNvSpPr txBox="1">
              <a:spLocks noChangeArrowheads="1"/>
            </p:cNvSpPr>
            <p:nvPr/>
          </p:nvSpPr>
          <p:spPr bwMode="auto">
            <a:xfrm>
              <a:off x="1662" y="1679"/>
              <a:ext cx="208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0    1    2    3    4    5    6    7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30" name="Text Box 18"/>
            <p:cNvSpPr txBox="1">
              <a:spLocks noChangeArrowheads="1"/>
            </p:cNvSpPr>
            <p:nvPr/>
          </p:nvSpPr>
          <p:spPr bwMode="auto">
            <a:xfrm>
              <a:off x="1346" y="575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46131" name="Text Box 19"/>
            <p:cNvSpPr txBox="1">
              <a:spLocks noChangeArrowheads="1"/>
            </p:cNvSpPr>
            <p:nvPr/>
          </p:nvSpPr>
          <p:spPr bwMode="auto">
            <a:xfrm>
              <a:off x="1247" y="766"/>
              <a:ext cx="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0.8</a:t>
              </a:r>
            </a:p>
          </p:txBody>
        </p:sp>
        <p:sp>
          <p:nvSpPr>
            <p:cNvPr id="46132" name="Text Box 20"/>
            <p:cNvSpPr txBox="1">
              <a:spLocks noChangeArrowheads="1"/>
            </p:cNvSpPr>
            <p:nvPr/>
          </p:nvSpPr>
          <p:spPr bwMode="auto">
            <a:xfrm>
              <a:off x="1255" y="1343"/>
              <a:ext cx="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0.2</a:t>
              </a:r>
            </a:p>
          </p:txBody>
        </p:sp>
        <p:sp>
          <p:nvSpPr>
            <p:cNvPr id="46133" name="Text Box 21"/>
            <p:cNvSpPr txBox="1">
              <a:spLocks noChangeArrowheads="1"/>
            </p:cNvSpPr>
            <p:nvPr/>
          </p:nvSpPr>
          <p:spPr bwMode="auto">
            <a:xfrm>
              <a:off x="1393" y="1516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46134" name="Text Box 22"/>
            <p:cNvSpPr txBox="1">
              <a:spLocks noChangeArrowheads="1"/>
            </p:cNvSpPr>
            <p:nvPr/>
          </p:nvSpPr>
          <p:spPr bwMode="auto">
            <a:xfrm>
              <a:off x="1612" y="1357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0.1</a:t>
              </a:r>
            </a:p>
          </p:txBody>
        </p:sp>
        <p:sp>
          <p:nvSpPr>
            <p:cNvPr id="46135" name="Text Box 23"/>
            <p:cNvSpPr txBox="1">
              <a:spLocks noChangeArrowheads="1"/>
            </p:cNvSpPr>
            <p:nvPr/>
          </p:nvSpPr>
          <p:spPr bwMode="auto">
            <a:xfrm>
              <a:off x="1819" y="1303"/>
              <a:ext cx="3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0.15</a:t>
              </a:r>
            </a:p>
          </p:txBody>
        </p:sp>
        <p:sp>
          <p:nvSpPr>
            <p:cNvPr id="46136" name="Text Box 24"/>
            <p:cNvSpPr txBox="1">
              <a:spLocks noChangeArrowheads="1"/>
            </p:cNvSpPr>
            <p:nvPr/>
          </p:nvSpPr>
          <p:spPr bwMode="auto">
            <a:xfrm>
              <a:off x="2083" y="1140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0.3</a:t>
              </a:r>
            </a:p>
          </p:txBody>
        </p:sp>
        <p:sp>
          <p:nvSpPr>
            <p:cNvPr id="46137" name="Text Box 25"/>
            <p:cNvSpPr txBox="1">
              <a:spLocks noChangeArrowheads="1"/>
            </p:cNvSpPr>
            <p:nvPr/>
          </p:nvSpPr>
          <p:spPr bwMode="auto">
            <a:xfrm>
              <a:off x="2320" y="949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0.5</a:t>
              </a:r>
            </a:p>
          </p:txBody>
        </p:sp>
        <p:sp>
          <p:nvSpPr>
            <p:cNvPr id="46138" name="Text Box 26"/>
            <p:cNvSpPr txBox="1">
              <a:spLocks noChangeArrowheads="1"/>
            </p:cNvSpPr>
            <p:nvPr/>
          </p:nvSpPr>
          <p:spPr bwMode="auto">
            <a:xfrm>
              <a:off x="2545" y="768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0.7</a:t>
              </a:r>
            </a:p>
          </p:txBody>
        </p:sp>
        <p:sp>
          <p:nvSpPr>
            <p:cNvPr id="46139" name="Text Box 27"/>
            <p:cNvSpPr txBox="1">
              <a:spLocks noChangeArrowheads="1"/>
            </p:cNvSpPr>
            <p:nvPr/>
          </p:nvSpPr>
          <p:spPr bwMode="auto">
            <a:xfrm>
              <a:off x="2773" y="618"/>
              <a:ext cx="3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0.85</a:t>
              </a:r>
            </a:p>
          </p:txBody>
        </p:sp>
        <p:sp>
          <p:nvSpPr>
            <p:cNvPr id="46140" name="Text Box 28"/>
            <p:cNvSpPr txBox="1">
              <a:spLocks noChangeArrowheads="1"/>
            </p:cNvSpPr>
            <p:nvPr/>
          </p:nvSpPr>
          <p:spPr bwMode="auto">
            <a:xfrm>
              <a:off x="3067" y="568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0.9</a:t>
              </a:r>
            </a:p>
          </p:txBody>
        </p:sp>
        <p:sp>
          <p:nvSpPr>
            <p:cNvPr id="46141" name="Text Box 29"/>
            <p:cNvSpPr txBox="1">
              <a:spLocks noChangeArrowheads="1"/>
            </p:cNvSpPr>
            <p:nvPr/>
          </p:nvSpPr>
          <p:spPr bwMode="auto">
            <a:xfrm>
              <a:off x="3342" y="450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46142" name="Text Box 30"/>
            <p:cNvSpPr txBox="1">
              <a:spLocks noChangeArrowheads="1"/>
            </p:cNvSpPr>
            <p:nvPr/>
          </p:nvSpPr>
          <p:spPr bwMode="auto">
            <a:xfrm>
              <a:off x="3969" y="1035"/>
              <a:ext cx="157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7F9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输入图像累积直方图</a:t>
              </a:r>
            </a:p>
          </p:txBody>
        </p:sp>
        <p:sp>
          <p:nvSpPr>
            <p:cNvPr id="46143" name="Line 31"/>
            <p:cNvSpPr>
              <a:spLocks noChangeShapeType="1"/>
            </p:cNvSpPr>
            <p:nvPr/>
          </p:nvSpPr>
          <p:spPr bwMode="auto">
            <a:xfrm rot="5400000">
              <a:off x="1614" y="825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44" name="Line 32"/>
            <p:cNvSpPr>
              <a:spLocks noChangeShapeType="1"/>
            </p:cNvSpPr>
            <p:nvPr/>
          </p:nvSpPr>
          <p:spPr bwMode="auto">
            <a:xfrm rot="5400000">
              <a:off x="1614" y="645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45" name="Text Box 33"/>
            <p:cNvSpPr txBox="1">
              <a:spLocks noChangeArrowheads="1"/>
            </p:cNvSpPr>
            <p:nvPr/>
          </p:nvSpPr>
          <p:spPr bwMode="auto">
            <a:xfrm>
              <a:off x="1254" y="1161"/>
              <a:ext cx="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0.4</a:t>
              </a:r>
            </a:p>
          </p:txBody>
        </p:sp>
        <p:sp>
          <p:nvSpPr>
            <p:cNvPr id="46146" name="Text Box 34"/>
            <p:cNvSpPr txBox="1">
              <a:spLocks noChangeArrowheads="1"/>
            </p:cNvSpPr>
            <p:nvPr/>
          </p:nvSpPr>
          <p:spPr bwMode="auto">
            <a:xfrm>
              <a:off x="1254" y="969"/>
              <a:ext cx="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0.6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1F71E2D-7E04-3F6B-B571-5D1428D04F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667FFF5-97E5-CF71-2101-A785D97F9CD2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直方图规定化</a:t>
            </a:r>
          </a:p>
        </p:txBody>
      </p:sp>
      <p:cxnSp>
        <p:nvCxnSpPr>
          <p:cNvPr id="6" name="直线连接符 4">
            <a:extLst>
              <a:ext uri="{FF2B5EF4-FFF2-40B4-BE49-F238E27FC236}">
                <a16:creationId xmlns:a16="http://schemas.microsoft.com/office/drawing/2014/main" id="{BF83474D-62D6-3D81-9140-C7A28C3CF63E}"/>
              </a:ext>
            </a:extLst>
          </p:cNvPr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9AFB497D-AEDF-F492-7CE3-88795B9F8D5B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90EC3E51-6018-BD12-F622-2B08A678B1D9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0187707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24111CB-3670-F9A3-E117-7C5DB88C1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88A19E7C-1365-9AA7-F0AE-C9C39B1CB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4" y="4775920"/>
            <a:ext cx="652462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DF0ABD54-B655-42C5-FE1C-EE10EF9E3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171" y="4518745"/>
            <a:ext cx="9525" cy="257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08" name="Rectangle 4">
            <a:extLst>
              <a:ext uri="{FF2B5EF4-FFF2-40B4-BE49-F238E27FC236}">
                <a16:creationId xmlns:a16="http://schemas.microsoft.com/office/drawing/2014/main" id="{236B7C59-8C6C-A263-A062-EA4329450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171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09" name="Line 5">
            <a:extLst>
              <a:ext uri="{FF2B5EF4-FFF2-40B4-BE49-F238E27FC236}">
                <a16:creationId xmlns:a16="http://schemas.microsoft.com/office/drawing/2014/main" id="{D2294143-6EBD-939E-9458-D976DD88B8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171" y="4775920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0" name="Line 6">
            <a:extLst>
              <a:ext uri="{FF2B5EF4-FFF2-40B4-BE49-F238E27FC236}">
                <a16:creationId xmlns:a16="http://schemas.microsoft.com/office/drawing/2014/main" id="{AA4FDFCA-1D70-756F-B43D-C2D30A0798D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171" y="4775920"/>
            <a:ext cx="1588" cy="79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1" name="Rectangle 7">
            <a:extLst>
              <a:ext uri="{FF2B5EF4-FFF2-40B4-BE49-F238E27FC236}">
                <a16:creationId xmlns:a16="http://schemas.microsoft.com/office/drawing/2014/main" id="{B4B79101-A1E2-CE55-C651-4E13B6BEB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971" y="4518745"/>
            <a:ext cx="9525" cy="257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2" name="Rectangle 8">
            <a:extLst>
              <a:ext uri="{FF2B5EF4-FFF2-40B4-BE49-F238E27FC236}">
                <a16:creationId xmlns:a16="http://schemas.microsoft.com/office/drawing/2014/main" id="{22BE84A4-4913-611D-6FB5-E42F84812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971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3" name="Rectangle 9">
            <a:extLst>
              <a:ext uri="{FF2B5EF4-FFF2-40B4-BE49-F238E27FC236}">
                <a16:creationId xmlns:a16="http://schemas.microsoft.com/office/drawing/2014/main" id="{318DD4C1-B941-377B-5105-72DDC1321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1021" y="4518745"/>
            <a:ext cx="9525" cy="257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4" name="Rectangle 10">
            <a:extLst>
              <a:ext uri="{FF2B5EF4-FFF2-40B4-BE49-F238E27FC236}">
                <a16:creationId xmlns:a16="http://schemas.microsoft.com/office/drawing/2014/main" id="{42692605-11EF-E20C-6801-EF44EF5CE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5246" y="4518745"/>
            <a:ext cx="9525" cy="257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5" name="Rectangle 11">
            <a:extLst>
              <a:ext uri="{FF2B5EF4-FFF2-40B4-BE49-F238E27FC236}">
                <a16:creationId xmlns:a16="http://schemas.microsoft.com/office/drawing/2014/main" id="{B84783AE-27FC-980F-AD09-6677D1A8C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5246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6" name="Rectangle 12">
            <a:extLst>
              <a:ext uri="{FF2B5EF4-FFF2-40B4-BE49-F238E27FC236}">
                <a16:creationId xmlns:a16="http://schemas.microsoft.com/office/drawing/2014/main" id="{6E3CD57C-B59D-1CFC-8460-0ED7BD70F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4709" y="4518745"/>
            <a:ext cx="9525" cy="257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7" name="Rectangle 13">
            <a:extLst>
              <a:ext uri="{FF2B5EF4-FFF2-40B4-BE49-F238E27FC236}">
                <a16:creationId xmlns:a16="http://schemas.microsoft.com/office/drawing/2014/main" id="{51C72186-F1F1-791B-CFBB-A2FF3AF03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4709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8" name="Rectangle 14">
            <a:extLst>
              <a:ext uri="{FF2B5EF4-FFF2-40B4-BE49-F238E27FC236}">
                <a16:creationId xmlns:a16="http://schemas.microsoft.com/office/drawing/2014/main" id="{58F2C35A-F0A9-753A-5CE2-2C7DF0A07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4209" y="4518745"/>
            <a:ext cx="9525" cy="257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9" name="Rectangle 15">
            <a:extLst>
              <a:ext uri="{FF2B5EF4-FFF2-40B4-BE49-F238E27FC236}">
                <a16:creationId xmlns:a16="http://schemas.microsoft.com/office/drawing/2014/main" id="{08BA0CD8-E837-DC0F-30B0-A4A8895E7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4209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0" name="Rectangle 16">
            <a:extLst>
              <a:ext uri="{FF2B5EF4-FFF2-40B4-BE49-F238E27FC236}">
                <a16:creationId xmlns:a16="http://schemas.microsoft.com/office/drawing/2014/main" id="{95A39ADA-DC68-9C46-69B7-B86315A56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5259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1" name="Rectangle 17">
            <a:extLst>
              <a:ext uri="{FF2B5EF4-FFF2-40B4-BE49-F238E27FC236}">
                <a16:creationId xmlns:a16="http://schemas.microsoft.com/office/drawing/2014/main" id="{039A83B8-448D-15F4-11CF-EEB01CC14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6309" y="4518745"/>
            <a:ext cx="9525" cy="257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2" name="Rectangle 18">
            <a:extLst>
              <a:ext uri="{FF2B5EF4-FFF2-40B4-BE49-F238E27FC236}">
                <a16:creationId xmlns:a16="http://schemas.microsoft.com/office/drawing/2014/main" id="{722A9F72-AF61-F7F5-FB8A-412944565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6309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3" name="Line 19">
            <a:extLst>
              <a:ext uri="{FF2B5EF4-FFF2-40B4-BE49-F238E27FC236}">
                <a16:creationId xmlns:a16="http://schemas.microsoft.com/office/drawing/2014/main" id="{E9DCF4F6-D0E7-F897-91EE-81A90DE06BF5}"/>
              </a:ext>
            </a:extLst>
          </p:cNvPr>
          <p:cNvSpPr>
            <a:spLocks noChangeShapeType="1"/>
          </p:cNvSpPr>
          <p:nvPr/>
        </p:nvSpPr>
        <p:spPr bwMode="auto">
          <a:xfrm>
            <a:off x="9076309" y="4775920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4" name="Line 20">
            <a:extLst>
              <a:ext uri="{FF2B5EF4-FFF2-40B4-BE49-F238E27FC236}">
                <a16:creationId xmlns:a16="http://schemas.microsoft.com/office/drawing/2014/main" id="{CF0F603D-1B96-6F70-4317-AB6A5DDA014B}"/>
              </a:ext>
            </a:extLst>
          </p:cNvPr>
          <p:cNvSpPr>
            <a:spLocks noChangeShapeType="1"/>
          </p:cNvSpPr>
          <p:nvPr/>
        </p:nvSpPr>
        <p:spPr bwMode="auto">
          <a:xfrm>
            <a:off x="9076309" y="4775920"/>
            <a:ext cx="1587" cy="79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5" name="Rectangle 21">
            <a:extLst>
              <a:ext uri="{FF2B5EF4-FFF2-40B4-BE49-F238E27FC236}">
                <a16:creationId xmlns:a16="http://schemas.microsoft.com/office/drawing/2014/main" id="{F5201C1E-0098-2EEA-C691-E05C78620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6309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6" name="Line 22">
            <a:extLst>
              <a:ext uri="{FF2B5EF4-FFF2-40B4-BE49-F238E27FC236}">
                <a16:creationId xmlns:a16="http://schemas.microsoft.com/office/drawing/2014/main" id="{0D15B87C-143A-1796-2D16-C00F88E5EB7D}"/>
              </a:ext>
            </a:extLst>
          </p:cNvPr>
          <p:cNvSpPr>
            <a:spLocks noChangeShapeType="1"/>
          </p:cNvSpPr>
          <p:nvPr/>
        </p:nvSpPr>
        <p:spPr bwMode="auto">
          <a:xfrm>
            <a:off x="9076309" y="4775920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7" name="Line 23">
            <a:extLst>
              <a:ext uri="{FF2B5EF4-FFF2-40B4-BE49-F238E27FC236}">
                <a16:creationId xmlns:a16="http://schemas.microsoft.com/office/drawing/2014/main" id="{D712896C-D328-985C-7D6C-C10931503554}"/>
              </a:ext>
            </a:extLst>
          </p:cNvPr>
          <p:cNvSpPr>
            <a:spLocks noChangeShapeType="1"/>
          </p:cNvSpPr>
          <p:nvPr/>
        </p:nvSpPr>
        <p:spPr bwMode="auto">
          <a:xfrm>
            <a:off x="9076309" y="4775920"/>
            <a:ext cx="1587" cy="79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8" name="Rectangle 24">
            <a:extLst>
              <a:ext uri="{FF2B5EF4-FFF2-40B4-BE49-F238E27FC236}">
                <a16:creationId xmlns:a16="http://schemas.microsoft.com/office/drawing/2014/main" id="{72C019E3-BDBA-1759-59D1-20F3FD973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794250" y="4103688"/>
            <a:ext cx="65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25" name="Text Box 25">
            <a:extLst>
              <a:ext uri="{FF2B5EF4-FFF2-40B4-BE49-F238E27FC236}">
                <a16:creationId xmlns:a16="http://schemas.microsoft.com/office/drawing/2014/main" id="{74DB072B-59BF-220A-8DFD-AC7EB6BA0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2243857"/>
            <a:ext cx="9036050" cy="5667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26" name="Text Box 26">
            <a:extLst>
              <a:ext uri="{FF2B5EF4-FFF2-40B4-BE49-F238E27FC236}">
                <a16:creationId xmlns:a16="http://schemas.microsoft.com/office/drawing/2014/main" id="{F237E8CD-0B8E-5AAC-3772-0C5BA536E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971" y="1376023"/>
            <a:ext cx="594360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直方图规定化计算（</a:t>
            </a:r>
            <a:r>
              <a:rPr kumimoji="1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前向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</a:t>
            </a:r>
          </a:p>
        </p:txBody>
      </p:sp>
      <p:sp>
        <p:nvSpPr>
          <p:cNvPr id="691227" name="Text Box 27">
            <a:extLst>
              <a:ext uri="{FF2B5EF4-FFF2-40B4-BE49-F238E27FC236}">
                <a16:creationId xmlns:a16="http://schemas.microsoft.com/office/drawing/2014/main" id="{BD613F11-1DC0-8396-F804-90D64F3CC9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2832820"/>
            <a:ext cx="9036050" cy="3476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28" name="Text Box 28">
            <a:extLst>
              <a:ext uri="{FF2B5EF4-FFF2-40B4-BE49-F238E27FC236}">
                <a16:creationId xmlns:a16="http://schemas.microsoft.com/office/drawing/2014/main" id="{50E11777-0E0C-B95E-29ED-0C3FC7F55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3153495"/>
            <a:ext cx="9036050" cy="3476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29" name="Text Box 29">
            <a:extLst>
              <a:ext uri="{FF2B5EF4-FFF2-40B4-BE49-F238E27FC236}">
                <a16:creationId xmlns:a16="http://schemas.microsoft.com/office/drawing/2014/main" id="{76F3A45F-F869-A294-2EC0-0BD146C73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3513857"/>
            <a:ext cx="9036050" cy="34766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30" name="Text Box 30">
            <a:extLst>
              <a:ext uri="{FF2B5EF4-FFF2-40B4-BE49-F238E27FC236}">
                <a16:creationId xmlns:a16="http://schemas.microsoft.com/office/drawing/2014/main" id="{1C91328D-5059-D12E-7A28-414282AE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3864695"/>
            <a:ext cx="90360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31" name="Text Box 31">
            <a:extLst>
              <a:ext uri="{FF2B5EF4-FFF2-40B4-BE49-F238E27FC236}">
                <a16:creationId xmlns:a16="http://schemas.microsoft.com/office/drawing/2014/main" id="{428DD3A6-6402-879A-D052-31FAE9875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4169495"/>
            <a:ext cx="90360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32" name="Text Box 32">
            <a:extLst>
              <a:ext uri="{FF2B5EF4-FFF2-40B4-BE49-F238E27FC236}">
                <a16:creationId xmlns:a16="http://schemas.microsoft.com/office/drawing/2014/main" id="{D24DECDA-F221-4343-885D-FD9AAB668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4498107"/>
            <a:ext cx="90360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33" name="Text Box 33">
            <a:extLst>
              <a:ext uri="{FF2B5EF4-FFF2-40B4-BE49-F238E27FC236}">
                <a16:creationId xmlns:a16="http://schemas.microsoft.com/office/drawing/2014/main" id="{3EBCB2AC-8652-5E5C-10C5-621EC1E6A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4850532"/>
            <a:ext cx="90360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34" name="Text Box 34">
            <a:extLst>
              <a:ext uri="{FF2B5EF4-FFF2-40B4-BE49-F238E27FC236}">
                <a16:creationId xmlns:a16="http://schemas.microsoft.com/office/drawing/2014/main" id="{81629E3F-BD1B-0E9B-C204-07E2263B93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5187082"/>
            <a:ext cx="90360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35" name="Text Box 35">
            <a:extLst>
              <a:ext uri="{FF2B5EF4-FFF2-40B4-BE49-F238E27FC236}">
                <a16:creationId xmlns:a16="http://schemas.microsoft.com/office/drawing/2014/main" id="{ED8FC018-DD49-3BB3-9623-2C646F1D3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5523632"/>
            <a:ext cx="90360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36" name="Text Box 36">
            <a:extLst>
              <a:ext uri="{FF2B5EF4-FFF2-40B4-BE49-F238E27FC236}">
                <a16:creationId xmlns:a16="http://schemas.microsoft.com/office/drawing/2014/main" id="{4D535BE4-9018-9415-474C-E26698081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5834782"/>
            <a:ext cx="90360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2CA1DA-1D9B-E2DF-6523-22AA71AB9D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A6DC069-40AD-A64E-9983-37AB5EE3AA2B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直方图规定化</a:t>
            </a:r>
          </a:p>
        </p:txBody>
      </p:sp>
      <p:cxnSp>
        <p:nvCxnSpPr>
          <p:cNvPr id="6" name="直线连接符 4">
            <a:extLst>
              <a:ext uri="{FF2B5EF4-FFF2-40B4-BE49-F238E27FC236}">
                <a16:creationId xmlns:a16="http://schemas.microsoft.com/office/drawing/2014/main" id="{CE6F128B-46F4-F9C6-B96C-369DC82BDF2A}"/>
              </a:ext>
            </a:extLst>
          </p:cNvPr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08508485-8ADE-5EC9-C3DE-29ACA3F5D2A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F501F67-F56F-2185-C1BB-1F60C99FD00F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Specification</a:t>
            </a:r>
          </a:p>
        </p:txBody>
      </p:sp>
      <p:graphicFrame>
        <p:nvGraphicFramePr>
          <p:cNvPr id="2" name="Group 37">
            <a:extLst>
              <a:ext uri="{FF2B5EF4-FFF2-40B4-BE49-F238E27FC236}">
                <a16:creationId xmlns:a16="http://schemas.microsoft.com/office/drawing/2014/main" id="{0F69D09B-540B-6801-A381-899F99996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421134"/>
              </p:ext>
            </p:extLst>
          </p:nvPr>
        </p:nvGraphicFramePr>
        <p:xfrm>
          <a:off x="35496" y="1916832"/>
          <a:ext cx="9037638" cy="3261360"/>
        </p:xfrm>
        <a:graphic>
          <a:graphicData uri="http://schemas.openxmlformats.org/drawingml/2006/table">
            <a:tbl>
              <a:tblPr/>
              <a:tblGrid>
                <a:gridCol w="64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6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26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26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26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序号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运 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8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步骤和结果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列出原始图像灰度级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1" lang="en-US" altLang="zh-CN" sz="16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 </a:t>
                      </a:r>
                      <a:r>
                        <a:rPr kumimoji="1" lang="en-US" altLang="zh-CN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 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 0,1, … ,7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列出原始直方图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计算原始累积直方图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列出规定直方图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计算规定累积直方图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6S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前向映射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7S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确定映射对应关系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0,1,2,3 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方正大黑简体" pitchFamily="65" charset="-122"/>
                          <a:ea typeface="方正大黑简体" pitchFamily="65" charset="-122"/>
                        </a:rPr>
                        <a:t>→1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4,5 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方正大黑简体" pitchFamily="65" charset="-122"/>
                          <a:ea typeface="方正大黑简体" pitchFamily="65" charset="-122"/>
                        </a:rPr>
                        <a:t>→3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6,7 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方正大黑简体" pitchFamily="65" charset="-122"/>
                          <a:ea typeface="方正大黑简体" pitchFamily="65" charset="-122"/>
                        </a:rPr>
                        <a:t>→6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8S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变换后直方图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0116342-802D-EB7F-8B28-003E84A39A8B}"/>
              </a:ext>
            </a:extLst>
          </p:cNvPr>
          <p:cNvCxnSpPr/>
          <p:nvPr/>
        </p:nvCxnSpPr>
        <p:spPr bwMode="auto">
          <a:xfrm flipH="1">
            <a:off x="4151586" y="3429000"/>
            <a:ext cx="1511979" cy="59646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87AB600-FFB3-3B68-93E4-5587DA886383}"/>
              </a:ext>
            </a:extLst>
          </p:cNvPr>
          <p:cNvCxnSpPr/>
          <p:nvPr/>
        </p:nvCxnSpPr>
        <p:spPr bwMode="auto">
          <a:xfrm flipH="1">
            <a:off x="5791200" y="3429000"/>
            <a:ext cx="1324303" cy="54348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F120436-A49D-5A32-3D07-E4EEB0AE7E5A}"/>
              </a:ext>
            </a:extLst>
          </p:cNvPr>
          <p:cNvCxnSpPr/>
          <p:nvPr/>
        </p:nvCxnSpPr>
        <p:spPr bwMode="auto">
          <a:xfrm flipH="1">
            <a:off x="7651531" y="3454841"/>
            <a:ext cx="1051035" cy="50074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D1FB46C-CB71-C42B-4172-DD3A28D35068}"/>
              </a:ext>
            </a:extLst>
          </p:cNvPr>
          <p:cNvCxnSpPr/>
          <p:nvPr/>
        </p:nvCxnSpPr>
        <p:spPr bwMode="auto">
          <a:xfrm>
            <a:off x="3288890" y="3344143"/>
            <a:ext cx="523568" cy="75954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763553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30734" y="4775920"/>
            <a:ext cx="652462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610171" y="4518745"/>
            <a:ext cx="9525" cy="257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610171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610171" y="4775920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>
            <a:off x="610171" y="4775920"/>
            <a:ext cx="1588" cy="79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2819971" y="4518745"/>
            <a:ext cx="9525" cy="257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2819971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3" name="Rectangle 9"/>
          <p:cNvSpPr>
            <a:spLocks noChangeArrowheads="1"/>
          </p:cNvSpPr>
          <p:nvPr/>
        </p:nvSpPr>
        <p:spPr bwMode="auto">
          <a:xfrm>
            <a:off x="3601021" y="4518745"/>
            <a:ext cx="9525" cy="257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4" name="Rectangle 10"/>
          <p:cNvSpPr>
            <a:spLocks noChangeArrowheads="1"/>
          </p:cNvSpPr>
          <p:nvPr/>
        </p:nvSpPr>
        <p:spPr bwMode="auto">
          <a:xfrm>
            <a:off x="4385246" y="4518745"/>
            <a:ext cx="9525" cy="257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5" name="Rectangle 11"/>
          <p:cNvSpPr>
            <a:spLocks noChangeArrowheads="1"/>
          </p:cNvSpPr>
          <p:nvPr/>
        </p:nvSpPr>
        <p:spPr bwMode="auto">
          <a:xfrm>
            <a:off x="4385246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6" name="Rectangle 12"/>
          <p:cNvSpPr>
            <a:spLocks noChangeArrowheads="1"/>
          </p:cNvSpPr>
          <p:nvPr/>
        </p:nvSpPr>
        <p:spPr bwMode="auto">
          <a:xfrm>
            <a:off x="5164709" y="4518745"/>
            <a:ext cx="9525" cy="257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7" name="Rectangle 13"/>
          <p:cNvSpPr>
            <a:spLocks noChangeArrowheads="1"/>
          </p:cNvSpPr>
          <p:nvPr/>
        </p:nvSpPr>
        <p:spPr bwMode="auto">
          <a:xfrm>
            <a:off x="5164709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8" name="Rectangle 14"/>
          <p:cNvSpPr>
            <a:spLocks noChangeArrowheads="1"/>
          </p:cNvSpPr>
          <p:nvPr/>
        </p:nvSpPr>
        <p:spPr bwMode="auto">
          <a:xfrm>
            <a:off x="7514209" y="4518745"/>
            <a:ext cx="9525" cy="257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9" name="Rectangle 15"/>
          <p:cNvSpPr>
            <a:spLocks noChangeArrowheads="1"/>
          </p:cNvSpPr>
          <p:nvPr/>
        </p:nvSpPr>
        <p:spPr bwMode="auto">
          <a:xfrm>
            <a:off x="7514209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0" name="Rectangle 16"/>
          <p:cNvSpPr>
            <a:spLocks noChangeArrowheads="1"/>
          </p:cNvSpPr>
          <p:nvPr/>
        </p:nvSpPr>
        <p:spPr bwMode="auto">
          <a:xfrm>
            <a:off x="8295259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1" name="Rectangle 17"/>
          <p:cNvSpPr>
            <a:spLocks noChangeArrowheads="1"/>
          </p:cNvSpPr>
          <p:nvPr/>
        </p:nvSpPr>
        <p:spPr bwMode="auto">
          <a:xfrm>
            <a:off x="9076309" y="4518745"/>
            <a:ext cx="9525" cy="257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2" name="Rectangle 18"/>
          <p:cNvSpPr>
            <a:spLocks noChangeArrowheads="1"/>
          </p:cNvSpPr>
          <p:nvPr/>
        </p:nvSpPr>
        <p:spPr bwMode="auto">
          <a:xfrm>
            <a:off x="9076309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3" name="Line 19"/>
          <p:cNvSpPr>
            <a:spLocks noChangeShapeType="1"/>
          </p:cNvSpPr>
          <p:nvPr/>
        </p:nvSpPr>
        <p:spPr bwMode="auto">
          <a:xfrm>
            <a:off x="9076309" y="4775920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4" name="Line 20"/>
          <p:cNvSpPr>
            <a:spLocks noChangeShapeType="1"/>
          </p:cNvSpPr>
          <p:nvPr/>
        </p:nvSpPr>
        <p:spPr bwMode="auto">
          <a:xfrm>
            <a:off x="9076309" y="4775920"/>
            <a:ext cx="1587" cy="79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5" name="Rectangle 21"/>
          <p:cNvSpPr>
            <a:spLocks noChangeArrowheads="1"/>
          </p:cNvSpPr>
          <p:nvPr/>
        </p:nvSpPr>
        <p:spPr bwMode="auto">
          <a:xfrm>
            <a:off x="9076309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6" name="Line 22"/>
          <p:cNvSpPr>
            <a:spLocks noChangeShapeType="1"/>
          </p:cNvSpPr>
          <p:nvPr/>
        </p:nvSpPr>
        <p:spPr bwMode="auto">
          <a:xfrm>
            <a:off x="9076309" y="4775920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7" name="Line 23"/>
          <p:cNvSpPr>
            <a:spLocks noChangeShapeType="1"/>
          </p:cNvSpPr>
          <p:nvPr/>
        </p:nvSpPr>
        <p:spPr bwMode="auto">
          <a:xfrm>
            <a:off x="9076309" y="4775920"/>
            <a:ext cx="1587" cy="79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8" name="Rectangle 24"/>
          <p:cNvSpPr>
            <a:spLocks noChangeArrowheads="1"/>
          </p:cNvSpPr>
          <p:nvPr/>
        </p:nvSpPr>
        <p:spPr bwMode="auto">
          <a:xfrm>
            <a:off x="-4794250" y="4103688"/>
            <a:ext cx="65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25" name="Text Box 25"/>
          <p:cNvSpPr txBox="1">
            <a:spLocks noChangeArrowheads="1"/>
          </p:cNvSpPr>
          <p:nvPr/>
        </p:nvSpPr>
        <p:spPr bwMode="auto">
          <a:xfrm>
            <a:off x="35496" y="2243857"/>
            <a:ext cx="9036050" cy="5667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26" name="Text Box 26"/>
          <p:cNvSpPr txBox="1">
            <a:spLocks noChangeArrowheads="1"/>
          </p:cNvSpPr>
          <p:nvPr/>
        </p:nvSpPr>
        <p:spPr bwMode="auto">
          <a:xfrm>
            <a:off x="1422971" y="1376023"/>
            <a:ext cx="594360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直方图规定化计算（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后向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</a:t>
            </a:r>
          </a:p>
        </p:txBody>
      </p:sp>
      <p:sp>
        <p:nvSpPr>
          <p:cNvPr id="691227" name="Text Box 27"/>
          <p:cNvSpPr txBox="1">
            <a:spLocks noChangeArrowheads="1"/>
          </p:cNvSpPr>
          <p:nvPr/>
        </p:nvSpPr>
        <p:spPr bwMode="auto">
          <a:xfrm>
            <a:off x="35496" y="2832820"/>
            <a:ext cx="9036050" cy="3476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28" name="Text Box 28"/>
          <p:cNvSpPr txBox="1">
            <a:spLocks noChangeArrowheads="1"/>
          </p:cNvSpPr>
          <p:nvPr/>
        </p:nvSpPr>
        <p:spPr bwMode="auto">
          <a:xfrm>
            <a:off x="35496" y="3153495"/>
            <a:ext cx="9036050" cy="3476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29" name="Text Box 29"/>
          <p:cNvSpPr txBox="1">
            <a:spLocks noChangeArrowheads="1"/>
          </p:cNvSpPr>
          <p:nvPr/>
        </p:nvSpPr>
        <p:spPr bwMode="auto">
          <a:xfrm>
            <a:off x="35496" y="3513857"/>
            <a:ext cx="9036050" cy="34766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30" name="Text Box 30"/>
          <p:cNvSpPr txBox="1">
            <a:spLocks noChangeArrowheads="1"/>
          </p:cNvSpPr>
          <p:nvPr/>
        </p:nvSpPr>
        <p:spPr bwMode="auto">
          <a:xfrm>
            <a:off x="35496" y="3864695"/>
            <a:ext cx="90360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31" name="Text Box 31"/>
          <p:cNvSpPr txBox="1">
            <a:spLocks noChangeArrowheads="1"/>
          </p:cNvSpPr>
          <p:nvPr/>
        </p:nvSpPr>
        <p:spPr bwMode="auto">
          <a:xfrm>
            <a:off x="35496" y="4169495"/>
            <a:ext cx="90360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32" name="Text Box 32"/>
          <p:cNvSpPr txBox="1">
            <a:spLocks noChangeArrowheads="1"/>
          </p:cNvSpPr>
          <p:nvPr/>
        </p:nvSpPr>
        <p:spPr bwMode="auto">
          <a:xfrm>
            <a:off x="35496" y="4498107"/>
            <a:ext cx="90360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33" name="Text Box 33"/>
          <p:cNvSpPr txBox="1">
            <a:spLocks noChangeArrowheads="1"/>
          </p:cNvSpPr>
          <p:nvPr/>
        </p:nvSpPr>
        <p:spPr bwMode="auto">
          <a:xfrm>
            <a:off x="35496" y="4850532"/>
            <a:ext cx="90360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34" name="Text Box 34"/>
          <p:cNvSpPr txBox="1">
            <a:spLocks noChangeArrowheads="1"/>
          </p:cNvSpPr>
          <p:nvPr/>
        </p:nvSpPr>
        <p:spPr bwMode="auto">
          <a:xfrm>
            <a:off x="35496" y="5187082"/>
            <a:ext cx="90360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35" name="Text Box 35"/>
          <p:cNvSpPr txBox="1">
            <a:spLocks noChangeArrowheads="1"/>
          </p:cNvSpPr>
          <p:nvPr/>
        </p:nvSpPr>
        <p:spPr bwMode="auto">
          <a:xfrm>
            <a:off x="35496" y="5523632"/>
            <a:ext cx="90360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36" name="Text Box 36"/>
          <p:cNvSpPr txBox="1">
            <a:spLocks noChangeArrowheads="1"/>
          </p:cNvSpPr>
          <p:nvPr/>
        </p:nvSpPr>
        <p:spPr bwMode="auto">
          <a:xfrm>
            <a:off x="35496" y="5834782"/>
            <a:ext cx="90360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91237" name="Group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996253"/>
              </p:ext>
            </p:extLst>
          </p:nvPr>
        </p:nvGraphicFramePr>
        <p:xfrm>
          <a:off x="35496" y="1916832"/>
          <a:ext cx="9037638" cy="3261360"/>
        </p:xfrm>
        <a:graphic>
          <a:graphicData uri="http://schemas.openxmlformats.org/drawingml/2006/table">
            <a:tbl>
              <a:tblPr/>
              <a:tblGrid>
                <a:gridCol w="64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6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26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26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26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序号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运 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8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步骤和结果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列出原始图像灰度级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1" lang="en-US" altLang="zh-CN" sz="16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 </a:t>
                      </a:r>
                      <a:r>
                        <a:rPr kumimoji="1" lang="en-US" altLang="zh-CN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 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 0,1, … ,7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列出原始直方图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计算原始累积直方图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列出规定直方图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计算规定累积直方图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6G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映射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7G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确定映射对应关系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0,1,2 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方正大黑简体" pitchFamily="65" charset="-122"/>
                          <a:ea typeface="方正大黑简体" pitchFamily="65" charset="-122"/>
                        </a:rPr>
                        <a:t>→1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3,4 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方正大黑简体" pitchFamily="65" charset="-122"/>
                          <a:ea typeface="方正大黑简体" pitchFamily="65" charset="-122"/>
                        </a:rPr>
                        <a:t>→3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5,6,7 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方正大黑简体" pitchFamily="65" charset="-122"/>
                          <a:ea typeface="方正大黑简体" pitchFamily="65" charset="-122"/>
                        </a:rPr>
                        <a:t>→6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8G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变换后直方图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A1E093D7-6045-F014-91E2-62FA8DB69F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48482A3-1473-B187-1C41-2FEF79DBAACB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直方图规定化</a:t>
            </a:r>
          </a:p>
        </p:txBody>
      </p:sp>
      <p:cxnSp>
        <p:nvCxnSpPr>
          <p:cNvPr id="6" name="直线连接符 4">
            <a:extLst>
              <a:ext uri="{FF2B5EF4-FFF2-40B4-BE49-F238E27FC236}">
                <a16:creationId xmlns:a16="http://schemas.microsoft.com/office/drawing/2014/main" id="{768ED76F-57BB-9476-E9D4-A70C6923D922}"/>
              </a:ext>
            </a:extLst>
          </p:cNvPr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8DE765E1-E85D-B330-B350-758A12F60AB4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9440FC5-F205-1B2D-0E46-61907084E90D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Specification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D4BBE4D-4A47-AD64-EE7C-B9735E2AFD32}"/>
              </a:ext>
            </a:extLst>
          </p:cNvPr>
          <p:cNvCxnSpPr/>
          <p:nvPr/>
        </p:nvCxnSpPr>
        <p:spPr bwMode="auto">
          <a:xfrm flipV="1">
            <a:off x="4027990" y="3345084"/>
            <a:ext cx="891251" cy="60188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22A9438-CFEE-1175-E62B-0C56C2D5B830}"/>
              </a:ext>
            </a:extLst>
          </p:cNvPr>
          <p:cNvCxnSpPr/>
          <p:nvPr/>
        </p:nvCxnSpPr>
        <p:spPr bwMode="auto">
          <a:xfrm flipV="1">
            <a:off x="5787342" y="3344143"/>
            <a:ext cx="740780" cy="60282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2EDC81E-8F79-054F-EFE5-9214149E423F}"/>
              </a:ext>
            </a:extLst>
          </p:cNvPr>
          <p:cNvCxnSpPr/>
          <p:nvPr/>
        </p:nvCxnSpPr>
        <p:spPr bwMode="auto">
          <a:xfrm flipV="1">
            <a:off x="7975131" y="3344143"/>
            <a:ext cx="613284" cy="75954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99558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16" b="29716"/>
          <a:stretch>
            <a:fillRect/>
          </a:stretch>
        </p:blipFill>
        <p:spPr bwMode="auto">
          <a:xfrm>
            <a:off x="106809" y="2020888"/>
            <a:ext cx="3721266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4" b="29716"/>
          <a:stretch>
            <a:fillRect/>
          </a:stretch>
        </p:blipFill>
        <p:spPr bwMode="auto">
          <a:xfrm>
            <a:off x="4572000" y="2020888"/>
            <a:ext cx="3745906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AutoShape 11"/>
          <p:cNvSpPr>
            <a:spLocks noChangeArrowheads="1"/>
          </p:cNvSpPr>
          <p:nvPr/>
        </p:nvSpPr>
        <p:spPr bwMode="auto">
          <a:xfrm>
            <a:off x="3851920" y="3570063"/>
            <a:ext cx="682625" cy="501650"/>
          </a:xfrm>
          <a:prstGeom prst="rightArrow">
            <a:avLst>
              <a:gd name="adj1" fmla="val 50000"/>
              <a:gd name="adj2" fmla="val 34019"/>
            </a:avLst>
          </a:prstGeom>
          <a:solidFill>
            <a:srgbClr val="053E49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42412" y="310839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去噪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4001"/>
          <a:stretch>
            <a:fillRect/>
          </a:stretch>
        </p:blipFill>
        <p:spPr>
          <a:xfrm>
            <a:off x="8240991" y="1268760"/>
            <a:ext cx="936104" cy="17615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71F4629-C0E0-85B0-F9BE-1690793BC0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cxnSp>
        <p:nvCxnSpPr>
          <p:cNvPr id="4" name="直线连接符 4">
            <a:extLst>
              <a:ext uri="{FF2B5EF4-FFF2-40B4-BE49-F238E27FC236}">
                <a16:creationId xmlns:a16="http://schemas.microsoft.com/office/drawing/2014/main" id="{BAA5E826-CDC8-29BE-A323-7A8227905F98}"/>
              </a:ext>
            </a:extLst>
          </p:cNvPr>
          <p:cNvCxnSpPr/>
          <p:nvPr/>
        </p:nvCxnSpPr>
        <p:spPr>
          <a:xfrm>
            <a:off x="4022338" y="539660"/>
            <a:ext cx="1749288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15CE9D95-E7E9-9D68-CEB7-664F6BD45C14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9674D10-333D-C4D8-A4A1-72966638DA60}"/>
              </a:ext>
            </a:extLst>
          </p:cNvPr>
          <p:cNvSpPr txBox="1">
            <a:spLocks/>
          </p:cNvSpPr>
          <p:nvPr/>
        </p:nvSpPr>
        <p:spPr>
          <a:xfrm>
            <a:off x="318051" y="102604"/>
            <a:ext cx="3417870" cy="795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图像增强示例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FE4CE1D6-FEAA-9FD5-FB46-D359D1878881}"/>
              </a:ext>
            </a:extLst>
          </p:cNvPr>
          <p:cNvSpPr txBox="1"/>
          <p:nvPr/>
        </p:nvSpPr>
        <p:spPr>
          <a:xfrm>
            <a:off x="505366" y="431056"/>
            <a:ext cx="4654550" cy="1089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Image Enhancement Examples</a:t>
            </a:r>
            <a:endParaRPr lang="zh-CN" altLang="en-US" sz="2400" b="1" dirty="0">
              <a:solidFill>
                <a:prstClr val="black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99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633144F-91F0-BD0E-038E-AFB08711E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4071233-6277-7FA0-211A-22C4BAB60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4" y="4775920"/>
            <a:ext cx="652462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CBA56628-A770-4348-D3E9-44D3A0648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171" y="4518745"/>
            <a:ext cx="9525" cy="257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08" name="Rectangle 4">
            <a:extLst>
              <a:ext uri="{FF2B5EF4-FFF2-40B4-BE49-F238E27FC236}">
                <a16:creationId xmlns:a16="http://schemas.microsoft.com/office/drawing/2014/main" id="{D09E2F0E-1960-AC58-DEDB-B4714A9AB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171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09" name="Line 5">
            <a:extLst>
              <a:ext uri="{FF2B5EF4-FFF2-40B4-BE49-F238E27FC236}">
                <a16:creationId xmlns:a16="http://schemas.microsoft.com/office/drawing/2014/main" id="{273D07AB-39DF-7BF0-B801-75D0301854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171" y="4775920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0" name="Line 6">
            <a:extLst>
              <a:ext uri="{FF2B5EF4-FFF2-40B4-BE49-F238E27FC236}">
                <a16:creationId xmlns:a16="http://schemas.microsoft.com/office/drawing/2014/main" id="{F0B237B5-04D7-F064-6E8A-9F423AB5E83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171" y="4775920"/>
            <a:ext cx="1588" cy="79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1" name="Rectangle 7">
            <a:extLst>
              <a:ext uri="{FF2B5EF4-FFF2-40B4-BE49-F238E27FC236}">
                <a16:creationId xmlns:a16="http://schemas.microsoft.com/office/drawing/2014/main" id="{41780666-B219-2332-B3F5-A1C589DC2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971" y="4518745"/>
            <a:ext cx="9525" cy="257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2" name="Rectangle 8">
            <a:extLst>
              <a:ext uri="{FF2B5EF4-FFF2-40B4-BE49-F238E27FC236}">
                <a16:creationId xmlns:a16="http://schemas.microsoft.com/office/drawing/2014/main" id="{B3583458-77C8-E5DD-0D3F-3F508EA2E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971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3" name="Rectangle 9">
            <a:extLst>
              <a:ext uri="{FF2B5EF4-FFF2-40B4-BE49-F238E27FC236}">
                <a16:creationId xmlns:a16="http://schemas.microsoft.com/office/drawing/2014/main" id="{26BA8CC4-F109-DD88-4584-5B36787D9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1021" y="4518745"/>
            <a:ext cx="9525" cy="257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4" name="Rectangle 10">
            <a:extLst>
              <a:ext uri="{FF2B5EF4-FFF2-40B4-BE49-F238E27FC236}">
                <a16:creationId xmlns:a16="http://schemas.microsoft.com/office/drawing/2014/main" id="{A4CC1D95-4A87-8B15-2763-C385FB9FD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5246" y="4518745"/>
            <a:ext cx="9525" cy="257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5" name="Rectangle 11">
            <a:extLst>
              <a:ext uri="{FF2B5EF4-FFF2-40B4-BE49-F238E27FC236}">
                <a16:creationId xmlns:a16="http://schemas.microsoft.com/office/drawing/2014/main" id="{6605DAFA-5613-65A3-3057-F2B61DBF1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5246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6" name="Rectangle 12">
            <a:extLst>
              <a:ext uri="{FF2B5EF4-FFF2-40B4-BE49-F238E27FC236}">
                <a16:creationId xmlns:a16="http://schemas.microsoft.com/office/drawing/2014/main" id="{90A9F21B-F584-8D19-0BAF-45922A077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4709" y="4518745"/>
            <a:ext cx="9525" cy="257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7" name="Rectangle 13">
            <a:extLst>
              <a:ext uri="{FF2B5EF4-FFF2-40B4-BE49-F238E27FC236}">
                <a16:creationId xmlns:a16="http://schemas.microsoft.com/office/drawing/2014/main" id="{240852E6-12CE-54CD-4777-064B9791D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4709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8" name="Rectangle 14">
            <a:extLst>
              <a:ext uri="{FF2B5EF4-FFF2-40B4-BE49-F238E27FC236}">
                <a16:creationId xmlns:a16="http://schemas.microsoft.com/office/drawing/2014/main" id="{EB085168-9EDC-0FA8-43AA-7347B8F40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4209" y="4518745"/>
            <a:ext cx="9525" cy="257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9" name="Rectangle 15">
            <a:extLst>
              <a:ext uri="{FF2B5EF4-FFF2-40B4-BE49-F238E27FC236}">
                <a16:creationId xmlns:a16="http://schemas.microsoft.com/office/drawing/2014/main" id="{D761DCF4-93DF-E76A-7C3B-9A859B6AA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4209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0" name="Rectangle 16">
            <a:extLst>
              <a:ext uri="{FF2B5EF4-FFF2-40B4-BE49-F238E27FC236}">
                <a16:creationId xmlns:a16="http://schemas.microsoft.com/office/drawing/2014/main" id="{E04251C4-1F42-E812-6556-2B0F3DDFE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5259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1" name="Rectangle 17">
            <a:extLst>
              <a:ext uri="{FF2B5EF4-FFF2-40B4-BE49-F238E27FC236}">
                <a16:creationId xmlns:a16="http://schemas.microsoft.com/office/drawing/2014/main" id="{BEDAFC87-706D-E626-CAAE-EF09E86E6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6309" y="4518745"/>
            <a:ext cx="9525" cy="257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2" name="Rectangle 18">
            <a:extLst>
              <a:ext uri="{FF2B5EF4-FFF2-40B4-BE49-F238E27FC236}">
                <a16:creationId xmlns:a16="http://schemas.microsoft.com/office/drawing/2014/main" id="{5FF457F4-CB84-8B32-4A96-9E4D7F19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6309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3" name="Line 19">
            <a:extLst>
              <a:ext uri="{FF2B5EF4-FFF2-40B4-BE49-F238E27FC236}">
                <a16:creationId xmlns:a16="http://schemas.microsoft.com/office/drawing/2014/main" id="{2DA205C3-8A41-1BCB-DB33-51A94BE739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076309" y="4775920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4" name="Line 20">
            <a:extLst>
              <a:ext uri="{FF2B5EF4-FFF2-40B4-BE49-F238E27FC236}">
                <a16:creationId xmlns:a16="http://schemas.microsoft.com/office/drawing/2014/main" id="{47034189-19B5-4521-1395-3659C8D6CDCF}"/>
              </a:ext>
            </a:extLst>
          </p:cNvPr>
          <p:cNvSpPr>
            <a:spLocks noChangeShapeType="1"/>
          </p:cNvSpPr>
          <p:nvPr/>
        </p:nvSpPr>
        <p:spPr bwMode="auto">
          <a:xfrm>
            <a:off x="9076309" y="4775920"/>
            <a:ext cx="1587" cy="79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5" name="Rectangle 21">
            <a:extLst>
              <a:ext uri="{FF2B5EF4-FFF2-40B4-BE49-F238E27FC236}">
                <a16:creationId xmlns:a16="http://schemas.microsoft.com/office/drawing/2014/main" id="{048D260C-6635-B3A2-5313-A8107E299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6309" y="4775920"/>
            <a:ext cx="9525" cy="79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6" name="Line 22">
            <a:extLst>
              <a:ext uri="{FF2B5EF4-FFF2-40B4-BE49-F238E27FC236}">
                <a16:creationId xmlns:a16="http://schemas.microsoft.com/office/drawing/2014/main" id="{41A32287-5F95-09A8-4242-33BC960DCD2B}"/>
              </a:ext>
            </a:extLst>
          </p:cNvPr>
          <p:cNvSpPr>
            <a:spLocks noChangeShapeType="1"/>
          </p:cNvSpPr>
          <p:nvPr/>
        </p:nvSpPr>
        <p:spPr bwMode="auto">
          <a:xfrm>
            <a:off x="9076309" y="4775920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7" name="Line 23">
            <a:extLst>
              <a:ext uri="{FF2B5EF4-FFF2-40B4-BE49-F238E27FC236}">
                <a16:creationId xmlns:a16="http://schemas.microsoft.com/office/drawing/2014/main" id="{64BE0656-4C36-A84F-E0C7-E732A0304155}"/>
              </a:ext>
            </a:extLst>
          </p:cNvPr>
          <p:cNvSpPr>
            <a:spLocks noChangeShapeType="1"/>
          </p:cNvSpPr>
          <p:nvPr/>
        </p:nvSpPr>
        <p:spPr bwMode="auto">
          <a:xfrm>
            <a:off x="9076309" y="4775920"/>
            <a:ext cx="1587" cy="79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28" name="Rectangle 24">
            <a:extLst>
              <a:ext uri="{FF2B5EF4-FFF2-40B4-BE49-F238E27FC236}">
                <a16:creationId xmlns:a16="http://schemas.microsoft.com/office/drawing/2014/main" id="{4AF98917-C4C6-89DC-459E-C38269A88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794250" y="4103688"/>
            <a:ext cx="65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25" name="Text Box 25">
            <a:extLst>
              <a:ext uri="{FF2B5EF4-FFF2-40B4-BE49-F238E27FC236}">
                <a16:creationId xmlns:a16="http://schemas.microsoft.com/office/drawing/2014/main" id="{0B286849-B9C3-4E6F-22A8-EF5E590C7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2243857"/>
            <a:ext cx="9036050" cy="5667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26" name="Text Box 26">
            <a:extLst>
              <a:ext uri="{FF2B5EF4-FFF2-40B4-BE49-F238E27FC236}">
                <a16:creationId xmlns:a16="http://schemas.microsoft.com/office/drawing/2014/main" id="{D0EC96B8-FD0A-1AC8-44D2-65BBEFD24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971" y="1376023"/>
            <a:ext cx="594360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直方图规定化计算</a:t>
            </a:r>
          </a:p>
        </p:txBody>
      </p:sp>
      <p:sp>
        <p:nvSpPr>
          <p:cNvPr id="691227" name="Text Box 27">
            <a:extLst>
              <a:ext uri="{FF2B5EF4-FFF2-40B4-BE49-F238E27FC236}">
                <a16:creationId xmlns:a16="http://schemas.microsoft.com/office/drawing/2014/main" id="{7CF08BB8-F856-C65D-E4C9-46557A988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2832820"/>
            <a:ext cx="9036050" cy="3476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28" name="Text Box 28">
            <a:extLst>
              <a:ext uri="{FF2B5EF4-FFF2-40B4-BE49-F238E27FC236}">
                <a16:creationId xmlns:a16="http://schemas.microsoft.com/office/drawing/2014/main" id="{6191BC46-28A5-3DFF-B6A2-8BF5F5A0E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3153495"/>
            <a:ext cx="9036050" cy="3476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29" name="Text Box 29">
            <a:extLst>
              <a:ext uri="{FF2B5EF4-FFF2-40B4-BE49-F238E27FC236}">
                <a16:creationId xmlns:a16="http://schemas.microsoft.com/office/drawing/2014/main" id="{D63A86E3-08BE-D69C-EFC0-66A24AC7A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3513857"/>
            <a:ext cx="9036050" cy="34766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30" name="Text Box 30">
            <a:extLst>
              <a:ext uri="{FF2B5EF4-FFF2-40B4-BE49-F238E27FC236}">
                <a16:creationId xmlns:a16="http://schemas.microsoft.com/office/drawing/2014/main" id="{06DF9ACE-DD80-4CA1-EDB2-79AFD9E39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3864695"/>
            <a:ext cx="90360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31" name="Text Box 31">
            <a:extLst>
              <a:ext uri="{FF2B5EF4-FFF2-40B4-BE49-F238E27FC236}">
                <a16:creationId xmlns:a16="http://schemas.microsoft.com/office/drawing/2014/main" id="{D254B7AF-B826-CD97-54C5-184575A5C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4169495"/>
            <a:ext cx="90360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32" name="Text Box 32">
            <a:extLst>
              <a:ext uri="{FF2B5EF4-FFF2-40B4-BE49-F238E27FC236}">
                <a16:creationId xmlns:a16="http://schemas.microsoft.com/office/drawing/2014/main" id="{DA2D9150-F9AE-4126-03E4-5E966B6BF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4498107"/>
            <a:ext cx="90360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33" name="Text Box 33">
            <a:extLst>
              <a:ext uri="{FF2B5EF4-FFF2-40B4-BE49-F238E27FC236}">
                <a16:creationId xmlns:a16="http://schemas.microsoft.com/office/drawing/2014/main" id="{4B767037-4D00-E038-C9A8-A75E1C4FE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4850532"/>
            <a:ext cx="90360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34" name="Text Box 34">
            <a:extLst>
              <a:ext uri="{FF2B5EF4-FFF2-40B4-BE49-F238E27FC236}">
                <a16:creationId xmlns:a16="http://schemas.microsoft.com/office/drawing/2014/main" id="{5E4D420D-069C-BB6F-C6CF-2A68BE3A0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5187082"/>
            <a:ext cx="90360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35" name="Text Box 35">
            <a:extLst>
              <a:ext uri="{FF2B5EF4-FFF2-40B4-BE49-F238E27FC236}">
                <a16:creationId xmlns:a16="http://schemas.microsoft.com/office/drawing/2014/main" id="{124CA162-6680-01E7-0597-56EE7FA76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5523632"/>
            <a:ext cx="90360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1236" name="Text Box 36">
            <a:extLst>
              <a:ext uri="{FF2B5EF4-FFF2-40B4-BE49-F238E27FC236}">
                <a16:creationId xmlns:a16="http://schemas.microsoft.com/office/drawing/2014/main" id="{1CAEC779-CA67-817D-4027-D6805CA1B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5834782"/>
            <a:ext cx="90360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447387-076C-5E8D-F999-FCF2C59774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842F1C5-F77D-B116-6D52-BFC11960D52B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直方图规定化</a:t>
            </a:r>
          </a:p>
        </p:txBody>
      </p:sp>
      <p:cxnSp>
        <p:nvCxnSpPr>
          <p:cNvPr id="6" name="直线连接符 4">
            <a:extLst>
              <a:ext uri="{FF2B5EF4-FFF2-40B4-BE49-F238E27FC236}">
                <a16:creationId xmlns:a16="http://schemas.microsoft.com/office/drawing/2014/main" id="{4EAEBE52-4475-F564-5A07-99062D1EE969}"/>
              </a:ext>
            </a:extLst>
          </p:cNvPr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895C41B-105C-D4EF-48D1-F40FD0C73B8E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9A3BCD6-3828-9858-B310-47C638C6D3E5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Specification</a:t>
            </a:r>
          </a:p>
        </p:txBody>
      </p:sp>
      <p:graphicFrame>
        <p:nvGraphicFramePr>
          <p:cNvPr id="2" name="Group 37">
            <a:extLst>
              <a:ext uri="{FF2B5EF4-FFF2-40B4-BE49-F238E27FC236}">
                <a16:creationId xmlns:a16="http://schemas.microsoft.com/office/drawing/2014/main" id="{4F004054-F6E3-159E-B7DD-98718B674436}"/>
              </a:ext>
            </a:extLst>
          </p:cNvPr>
          <p:cNvGraphicFramePr>
            <a:graphicFrameLocks noGrp="1"/>
          </p:cNvGraphicFramePr>
          <p:nvPr/>
        </p:nvGraphicFramePr>
        <p:xfrm>
          <a:off x="35496" y="1916832"/>
          <a:ext cx="9037638" cy="4267200"/>
        </p:xfrm>
        <a:graphic>
          <a:graphicData uri="http://schemas.openxmlformats.org/drawingml/2006/table">
            <a:tbl>
              <a:tblPr/>
              <a:tblGrid>
                <a:gridCol w="64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6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26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26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26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序号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运 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8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步骤和结果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列出原始图像灰度级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1" lang="en-US" altLang="zh-CN" sz="16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 </a:t>
                      </a:r>
                      <a:r>
                        <a:rPr kumimoji="1" lang="en-US" altLang="zh-CN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 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 0,1, … ,7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列出原始直方图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计算原始累积直方图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列出规定直方图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计算规定累积直方图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6S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前向映射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7S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确定映射对应关系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0,1,2,3 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方正大黑简体" pitchFamily="65" charset="-122"/>
                          <a:ea typeface="方正大黑简体" pitchFamily="65" charset="-122"/>
                        </a:rPr>
                        <a:t>→1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4,5 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方正大黑简体" pitchFamily="65" charset="-122"/>
                          <a:ea typeface="方正大黑简体" pitchFamily="65" charset="-122"/>
                        </a:rPr>
                        <a:t>→3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6,7 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方正大黑简体" pitchFamily="65" charset="-122"/>
                          <a:ea typeface="方正大黑简体" pitchFamily="65" charset="-122"/>
                        </a:rPr>
                        <a:t>→6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8S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变换后直方图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6G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后向映射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7G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确定映射对应关系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0,1,2 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方正大黑简体" pitchFamily="65" charset="-122"/>
                          <a:ea typeface="方正大黑简体" pitchFamily="65" charset="-122"/>
                        </a:rPr>
                        <a:t>→1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3,4 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方正大黑简体" pitchFamily="65" charset="-122"/>
                          <a:ea typeface="方正大黑简体" pitchFamily="65" charset="-122"/>
                        </a:rPr>
                        <a:t>→3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5,6,7 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方正大黑简体" pitchFamily="65" charset="-122"/>
                          <a:ea typeface="方正大黑简体" pitchFamily="65" charset="-122"/>
                        </a:rPr>
                        <a:t>→6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8G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变换后直方图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accent2"/>
                          </a:solidFill>
                          <a:latin typeface="方正大黑简体" pitchFamily="65" charset="-122"/>
                          <a:ea typeface="方正大黑简体" pitchFamily="65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0978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249" name="Group 25"/>
          <p:cNvGrpSpPr>
            <a:grpSpLocks/>
          </p:cNvGrpSpPr>
          <p:nvPr/>
        </p:nvGrpSpPr>
        <p:grpSpPr bwMode="auto">
          <a:xfrm>
            <a:off x="4422149" y="2381020"/>
            <a:ext cx="4779962" cy="2919413"/>
            <a:chOff x="1558" y="2136"/>
            <a:chExt cx="3011" cy="1839"/>
          </a:xfrm>
        </p:grpSpPr>
        <p:sp>
          <p:nvSpPr>
            <p:cNvPr id="48159" name="Line 26"/>
            <p:cNvSpPr>
              <a:spLocks noChangeShapeType="1"/>
            </p:cNvSpPr>
            <p:nvPr/>
          </p:nvSpPr>
          <p:spPr bwMode="auto">
            <a:xfrm>
              <a:off x="1875" y="3441"/>
              <a:ext cx="26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60" name="Line 27"/>
            <p:cNvSpPr>
              <a:spLocks noChangeShapeType="1"/>
            </p:cNvSpPr>
            <p:nvPr/>
          </p:nvSpPr>
          <p:spPr bwMode="auto">
            <a:xfrm>
              <a:off x="2121" y="3441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61" name="Line 28"/>
            <p:cNvSpPr>
              <a:spLocks noChangeShapeType="1"/>
            </p:cNvSpPr>
            <p:nvPr/>
          </p:nvSpPr>
          <p:spPr bwMode="auto">
            <a:xfrm rot="5400000">
              <a:off x="1929" y="319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62" name="Line 29"/>
            <p:cNvSpPr>
              <a:spLocks noChangeShapeType="1"/>
            </p:cNvSpPr>
            <p:nvPr/>
          </p:nvSpPr>
          <p:spPr bwMode="auto">
            <a:xfrm rot="5400000">
              <a:off x="1923" y="300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63" name="Line 30"/>
            <p:cNvSpPr>
              <a:spLocks noChangeShapeType="1"/>
            </p:cNvSpPr>
            <p:nvPr/>
          </p:nvSpPr>
          <p:spPr bwMode="auto">
            <a:xfrm rot="5400000">
              <a:off x="1923" y="281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64" name="Rectangle 31"/>
            <p:cNvSpPr>
              <a:spLocks noChangeArrowheads="1"/>
            </p:cNvSpPr>
            <p:nvPr/>
          </p:nvSpPr>
          <p:spPr bwMode="auto">
            <a:xfrm>
              <a:off x="2208" y="3158"/>
              <a:ext cx="173" cy="28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65" name="Rectangle 32"/>
            <p:cNvSpPr>
              <a:spLocks noChangeArrowheads="1"/>
            </p:cNvSpPr>
            <p:nvPr/>
          </p:nvSpPr>
          <p:spPr bwMode="auto">
            <a:xfrm>
              <a:off x="2672" y="3067"/>
              <a:ext cx="164" cy="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66" name="Rectangle 33"/>
            <p:cNvSpPr>
              <a:spLocks noChangeArrowheads="1"/>
            </p:cNvSpPr>
            <p:nvPr/>
          </p:nvSpPr>
          <p:spPr bwMode="auto">
            <a:xfrm>
              <a:off x="3436" y="3158"/>
              <a:ext cx="155" cy="28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67" name="Text Box 34"/>
            <p:cNvSpPr txBox="1">
              <a:spLocks noChangeArrowheads="1"/>
            </p:cNvSpPr>
            <p:nvPr/>
          </p:nvSpPr>
          <p:spPr bwMode="auto">
            <a:xfrm>
              <a:off x="1973" y="3460"/>
              <a:ext cx="208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0    1    2    3    4    5    6    7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68" name="Text Box 35"/>
            <p:cNvSpPr txBox="1">
              <a:spLocks noChangeArrowheads="1"/>
            </p:cNvSpPr>
            <p:nvPr/>
          </p:nvSpPr>
          <p:spPr bwMode="auto">
            <a:xfrm>
              <a:off x="1657" y="2356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48169" name="Text Box 36"/>
            <p:cNvSpPr txBox="1">
              <a:spLocks noChangeArrowheads="1"/>
            </p:cNvSpPr>
            <p:nvPr/>
          </p:nvSpPr>
          <p:spPr bwMode="auto">
            <a:xfrm>
              <a:off x="1558" y="2547"/>
              <a:ext cx="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0.8</a:t>
              </a:r>
            </a:p>
          </p:txBody>
        </p:sp>
        <p:sp>
          <p:nvSpPr>
            <p:cNvPr id="48170" name="Text Box 37"/>
            <p:cNvSpPr txBox="1">
              <a:spLocks noChangeArrowheads="1"/>
            </p:cNvSpPr>
            <p:nvPr/>
          </p:nvSpPr>
          <p:spPr bwMode="auto">
            <a:xfrm>
              <a:off x="1566" y="3124"/>
              <a:ext cx="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0.2</a:t>
              </a:r>
            </a:p>
          </p:txBody>
        </p:sp>
        <p:sp>
          <p:nvSpPr>
            <p:cNvPr id="48171" name="Text Box 38"/>
            <p:cNvSpPr txBox="1">
              <a:spLocks noChangeArrowheads="1"/>
            </p:cNvSpPr>
            <p:nvPr/>
          </p:nvSpPr>
          <p:spPr bwMode="auto">
            <a:xfrm>
              <a:off x="1704" y="3297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48172" name="Text Box 39"/>
            <p:cNvSpPr txBox="1">
              <a:spLocks noChangeArrowheads="1"/>
            </p:cNvSpPr>
            <p:nvPr/>
          </p:nvSpPr>
          <p:spPr bwMode="auto">
            <a:xfrm>
              <a:off x="2145" y="2948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0.3</a:t>
              </a:r>
            </a:p>
          </p:txBody>
        </p:sp>
        <p:sp>
          <p:nvSpPr>
            <p:cNvPr id="48173" name="Text Box 40"/>
            <p:cNvSpPr txBox="1">
              <a:spLocks noChangeArrowheads="1"/>
            </p:cNvSpPr>
            <p:nvPr/>
          </p:nvSpPr>
          <p:spPr bwMode="auto">
            <a:xfrm>
              <a:off x="2595" y="2851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0.4</a:t>
              </a:r>
            </a:p>
          </p:txBody>
        </p:sp>
        <p:sp>
          <p:nvSpPr>
            <p:cNvPr id="48174" name="Text Box 41"/>
            <p:cNvSpPr txBox="1">
              <a:spLocks noChangeArrowheads="1"/>
            </p:cNvSpPr>
            <p:nvPr/>
          </p:nvSpPr>
          <p:spPr bwMode="auto">
            <a:xfrm>
              <a:off x="2009" y="3723"/>
              <a:ext cx="237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7F9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直方图规定化结果（后向映射）</a:t>
              </a:r>
              <a:endPara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7F9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8175" name="Line 42"/>
            <p:cNvSpPr>
              <a:spLocks noChangeShapeType="1"/>
            </p:cNvSpPr>
            <p:nvPr/>
          </p:nvSpPr>
          <p:spPr bwMode="auto">
            <a:xfrm rot="5400000">
              <a:off x="1925" y="260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76" name="Line 43"/>
            <p:cNvSpPr>
              <a:spLocks noChangeShapeType="1"/>
            </p:cNvSpPr>
            <p:nvPr/>
          </p:nvSpPr>
          <p:spPr bwMode="auto">
            <a:xfrm rot="5400000">
              <a:off x="1925" y="242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77" name="Text Box 44"/>
            <p:cNvSpPr txBox="1">
              <a:spLocks noChangeArrowheads="1"/>
            </p:cNvSpPr>
            <p:nvPr/>
          </p:nvSpPr>
          <p:spPr bwMode="auto">
            <a:xfrm>
              <a:off x="1565" y="2942"/>
              <a:ext cx="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0.4</a:t>
              </a:r>
            </a:p>
          </p:txBody>
        </p:sp>
        <p:sp>
          <p:nvSpPr>
            <p:cNvPr id="48178" name="Text Box 45"/>
            <p:cNvSpPr txBox="1">
              <a:spLocks noChangeArrowheads="1"/>
            </p:cNvSpPr>
            <p:nvPr/>
          </p:nvSpPr>
          <p:spPr bwMode="auto">
            <a:xfrm>
              <a:off x="1565" y="2750"/>
              <a:ext cx="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0.6</a:t>
              </a:r>
            </a:p>
          </p:txBody>
        </p:sp>
        <p:sp>
          <p:nvSpPr>
            <p:cNvPr id="48179" name="Text Box 46"/>
            <p:cNvSpPr txBox="1">
              <a:spLocks noChangeArrowheads="1"/>
            </p:cNvSpPr>
            <p:nvPr/>
          </p:nvSpPr>
          <p:spPr bwMode="auto">
            <a:xfrm>
              <a:off x="3363" y="2941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0.3</a:t>
              </a:r>
            </a:p>
          </p:txBody>
        </p:sp>
        <p:sp>
          <p:nvSpPr>
            <p:cNvPr id="48180" name="Line 47"/>
            <p:cNvSpPr>
              <a:spLocks noChangeShapeType="1"/>
            </p:cNvSpPr>
            <p:nvPr/>
          </p:nvSpPr>
          <p:spPr bwMode="auto">
            <a:xfrm flipV="1">
              <a:off x="1875" y="2136"/>
              <a:ext cx="0" cy="13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92274" name="Group 50"/>
          <p:cNvGrpSpPr>
            <a:grpSpLocks/>
          </p:cNvGrpSpPr>
          <p:nvPr/>
        </p:nvGrpSpPr>
        <p:grpSpPr bwMode="auto">
          <a:xfrm>
            <a:off x="315913" y="3950890"/>
            <a:ext cx="3973512" cy="2986088"/>
            <a:chOff x="377" y="210"/>
            <a:chExt cx="2503" cy="1881"/>
          </a:xfrm>
        </p:grpSpPr>
        <p:sp>
          <p:nvSpPr>
            <p:cNvPr id="48135" name="Text Box 51"/>
            <p:cNvSpPr txBox="1">
              <a:spLocks noChangeArrowheads="1"/>
            </p:cNvSpPr>
            <p:nvPr/>
          </p:nvSpPr>
          <p:spPr bwMode="auto">
            <a:xfrm>
              <a:off x="1063" y="1839"/>
              <a:ext cx="9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7F9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规定直方图</a:t>
              </a:r>
            </a:p>
          </p:txBody>
        </p:sp>
        <p:grpSp>
          <p:nvGrpSpPr>
            <p:cNvPr id="48136" name="Group 52"/>
            <p:cNvGrpSpPr>
              <a:grpSpLocks/>
            </p:cNvGrpSpPr>
            <p:nvPr/>
          </p:nvGrpSpPr>
          <p:grpSpPr bwMode="auto">
            <a:xfrm>
              <a:off x="377" y="210"/>
              <a:ext cx="2503" cy="1574"/>
              <a:chOff x="-250" y="210"/>
              <a:chExt cx="2503" cy="1574"/>
            </a:xfrm>
          </p:grpSpPr>
          <p:sp>
            <p:nvSpPr>
              <p:cNvPr id="48137" name="Line 53"/>
              <p:cNvSpPr>
                <a:spLocks noChangeShapeType="1"/>
              </p:cNvSpPr>
              <p:nvPr/>
            </p:nvSpPr>
            <p:spPr bwMode="auto">
              <a:xfrm>
                <a:off x="68" y="1515"/>
                <a:ext cx="208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138" name="Line 54"/>
              <p:cNvSpPr>
                <a:spLocks noChangeShapeType="1"/>
              </p:cNvSpPr>
              <p:nvPr/>
            </p:nvSpPr>
            <p:spPr bwMode="auto">
              <a:xfrm>
                <a:off x="313" y="1515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139" name="Line 55"/>
              <p:cNvSpPr>
                <a:spLocks noChangeShapeType="1"/>
              </p:cNvSpPr>
              <p:nvPr/>
            </p:nvSpPr>
            <p:spPr bwMode="auto">
              <a:xfrm rot="5400000">
                <a:off x="121" y="1268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140" name="Line 56"/>
              <p:cNvSpPr>
                <a:spLocks noChangeShapeType="1"/>
              </p:cNvSpPr>
              <p:nvPr/>
            </p:nvSpPr>
            <p:spPr bwMode="auto">
              <a:xfrm rot="5400000">
                <a:off x="115" y="107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141" name="Line 57"/>
              <p:cNvSpPr>
                <a:spLocks noChangeShapeType="1"/>
              </p:cNvSpPr>
              <p:nvPr/>
            </p:nvSpPr>
            <p:spPr bwMode="auto">
              <a:xfrm rot="5400000">
                <a:off x="115" y="88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142" name="Rectangle 58"/>
              <p:cNvSpPr>
                <a:spLocks noChangeArrowheads="1"/>
              </p:cNvSpPr>
              <p:nvPr/>
            </p:nvSpPr>
            <p:spPr bwMode="auto">
              <a:xfrm>
                <a:off x="400" y="1199"/>
                <a:ext cx="173" cy="31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143" name="Rectangle 59"/>
              <p:cNvSpPr>
                <a:spLocks noChangeArrowheads="1"/>
              </p:cNvSpPr>
              <p:nvPr/>
            </p:nvSpPr>
            <p:spPr bwMode="auto">
              <a:xfrm>
                <a:off x="864" y="1062"/>
                <a:ext cx="164" cy="45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144" name="Text Box 60"/>
              <p:cNvSpPr txBox="1">
                <a:spLocks noChangeArrowheads="1"/>
              </p:cNvSpPr>
              <p:nvPr/>
            </p:nvSpPr>
            <p:spPr bwMode="auto">
              <a:xfrm>
                <a:off x="165" y="1534"/>
                <a:ext cx="208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0    1    2    3    4    5    6    7</a:t>
                </a:r>
                <a:endPara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145" name="Text Box 61"/>
              <p:cNvSpPr txBox="1">
                <a:spLocks noChangeArrowheads="1"/>
              </p:cNvSpPr>
              <p:nvPr/>
            </p:nvSpPr>
            <p:spPr bwMode="auto">
              <a:xfrm>
                <a:off x="-151" y="43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48146" name="Text Box 62"/>
              <p:cNvSpPr txBox="1">
                <a:spLocks noChangeArrowheads="1"/>
              </p:cNvSpPr>
              <p:nvPr/>
            </p:nvSpPr>
            <p:spPr bwMode="auto">
              <a:xfrm>
                <a:off x="-250" y="621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0.8</a:t>
                </a:r>
              </a:p>
            </p:txBody>
          </p:sp>
          <p:sp>
            <p:nvSpPr>
              <p:cNvPr id="48147" name="Text Box 63"/>
              <p:cNvSpPr txBox="1">
                <a:spLocks noChangeArrowheads="1"/>
              </p:cNvSpPr>
              <p:nvPr/>
            </p:nvSpPr>
            <p:spPr bwMode="auto">
              <a:xfrm>
                <a:off x="-242" y="1198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0.2</a:t>
                </a:r>
              </a:p>
            </p:txBody>
          </p:sp>
          <p:sp>
            <p:nvSpPr>
              <p:cNvPr id="48148" name="Text Box 64"/>
              <p:cNvSpPr txBox="1">
                <a:spLocks noChangeArrowheads="1"/>
              </p:cNvSpPr>
              <p:nvPr/>
            </p:nvSpPr>
            <p:spPr bwMode="auto">
              <a:xfrm>
                <a:off x="-104" y="1371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</a:t>
                </a:r>
              </a:p>
            </p:txBody>
          </p:sp>
          <p:sp>
            <p:nvSpPr>
              <p:cNvPr id="48149" name="Text Box 65"/>
              <p:cNvSpPr txBox="1">
                <a:spLocks noChangeArrowheads="1"/>
              </p:cNvSpPr>
              <p:nvPr/>
            </p:nvSpPr>
            <p:spPr bwMode="auto">
              <a:xfrm>
                <a:off x="337" y="1006"/>
                <a:ext cx="2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0.3</a:t>
                </a:r>
              </a:p>
            </p:txBody>
          </p:sp>
          <p:sp>
            <p:nvSpPr>
              <p:cNvPr id="48150" name="Text Box 66"/>
              <p:cNvSpPr txBox="1">
                <a:spLocks noChangeArrowheads="1"/>
              </p:cNvSpPr>
              <p:nvPr/>
            </p:nvSpPr>
            <p:spPr bwMode="auto">
              <a:xfrm>
                <a:off x="751" y="850"/>
                <a:ext cx="3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0.45</a:t>
                </a:r>
              </a:p>
            </p:txBody>
          </p:sp>
          <p:sp>
            <p:nvSpPr>
              <p:cNvPr id="48151" name="Line 67"/>
              <p:cNvSpPr>
                <a:spLocks noChangeShapeType="1"/>
              </p:cNvSpPr>
              <p:nvPr/>
            </p:nvSpPr>
            <p:spPr bwMode="auto">
              <a:xfrm rot="5400000">
                <a:off x="117" y="6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152" name="Line 68"/>
              <p:cNvSpPr>
                <a:spLocks noChangeShapeType="1"/>
              </p:cNvSpPr>
              <p:nvPr/>
            </p:nvSpPr>
            <p:spPr bwMode="auto">
              <a:xfrm rot="5400000">
                <a:off x="117" y="50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153" name="Text Box 69"/>
              <p:cNvSpPr txBox="1">
                <a:spLocks noChangeArrowheads="1"/>
              </p:cNvSpPr>
              <p:nvPr/>
            </p:nvSpPr>
            <p:spPr bwMode="auto">
              <a:xfrm>
                <a:off x="-243" y="1016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0.4</a:t>
                </a:r>
              </a:p>
            </p:txBody>
          </p:sp>
          <p:sp>
            <p:nvSpPr>
              <p:cNvPr id="48154" name="Text Box 70"/>
              <p:cNvSpPr txBox="1">
                <a:spLocks noChangeArrowheads="1"/>
              </p:cNvSpPr>
              <p:nvPr/>
            </p:nvSpPr>
            <p:spPr bwMode="auto">
              <a:xfrm>
                <a:off x="-243" y="824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0.6</a:t>
                </a:r>
              </a:p>
            </p:txBody>
          </p:sp>
          <p:grpSp>
            <p:nvGrpSpPr>
              <p:cNvPr id="48155" name="Group 71"/>
              <p:cNvGrpSpPr>
                <a:grpSpLocks/>
              </p:cNvGrpSpPr>
              <p:nvPr/>
            </p:nvGrpSpPr>
            <p:grpSpPr bwMode="auto">
              <a:xfrm>
                <a:off x="1537" y="1024"/>
                <a:ext cx="368" cy="491"/>
                <a:chOff x="3016" y="3487"/>
                <a:chExt cx="368" cy="491"/>
              </a:xfrm>
            </p:grpSpPr>
            <p:sp>
              <p:nvSpPr>
                <p:cNvPr id="48157" name="Rectangle 72"/>
                <p:cNvSpPr>
                  <a:spLocks noChangeArrowheads="1"/>
                </p:cNvSpPr>
                <p:nvPr/>
              </p:nvSpPr>
              <p:spPr bwMode="auto">
                <a:xfrm>
                  <a:off x="3107" y="3707"/>
                  <a:ext cx="155" cy="271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158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3016" y="3487"/>
                  <a:ext cx="36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99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0.25</a:t>
                  </a:r>
                </a:p>
              </p:txBody>
            </p:sp>
          </p:grpSp>
          <p:sp>
            <p:nvSpPr>
              <p:cNvPr id="48156" name="Line 74"/>
              <p:cNvSpPr>
                <a:spLocks noChangeShapeType="1"/>
              </p:cNvSpPr>
              <p:nvPr/>
            </p:nvSpPr>
            <p:spPr bwMode="auto">
              <a:xfrm flipV="1">
                <a:off x="67" y="210"/>
                <a:ext cx="0" cy="1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CCAEE7CF-342B-E63E-B615-D2FCC3CA5E0F}"/>
              </a:ext>
            </a:extLst>
          </p:cNvPr>
          <p:cNvGrpSpPr>
            <a:grpSpLocks/>
          </p:cNvGrpSpPr>
          <p:nvPr/>
        </p:nvGrpSpPr>
        <p:grpSpPr bwMode="auto">
          <a:xfrm>
            <a:off x="316874" y="1359324"/>
            <a:ext cx="3973513" cy="2886074"/>
            <a:chOff x="1230" y="1244"/>
            <a:chExt cx="2503" cy="1818"/>
          </a:xfrm>
        </p:grpSpPr>
        <p:sp>
          <p:nvSpPr>
            <p:cNvPr id="37" name="Line 29">
              <a:extLst>
                <a:ext uri="{FF2B5EF4-FFF2-40B4-BE49-F238E27FC236}">
                  <a16:creationId xmlns:a16="http://schemas.microsoft.com/office/drawing/2014/main" id="{BD04A25E-B616-7167-2202-EAFA3642BA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7" y="2558"/>
              <a:ext cx="21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Line 30">
              <a:extLst>
                <a:ext uri="{FF2B5EF4-FFF2-40B4-BE49-F238E27FC236}">
                  <a16:creationId xmlns:a16="http://schemas.microsoft.com/office/drawing/2014/main" id="{4C9A4130-69FA-F34B-2E16-A8EBA53F13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3" y="2558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Line 31">
              <a:extLst>
                <a:ext uri="{FF2B5EF4-FFF2-40B4-BE49-F238E27FC236}">
                  <a16:creationId xmlns:a16="http://schemas.microsoft.com/office/drawing/2014/main" id="{0035F48C-1644-5237-7CE3-7A6514B807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595" y="214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Line 32">
              <a:extLst>
                <a:ext uri="{FF2B5EF4-FFF2-40B4-BE49-F238E27FC236}">
                  <a16:creationId xmlns:a16="http://schemas.microsoft.com/office/drawing/2014/main" id="{579C9B06-AD0E-CFF8-1F27-5C9D98AB2A4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595" y="174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Line 33">
              <a:extLst>
                <a:ext uri="{FF2B5EF4-FFF2-40B4-BE49-F238E27FC236}">
                  <a16:creationId xmlns:a16="http://schemas.microsoft.com/office/drawing/2014/main" id="{A58842E1-C0F2-9097-B2E5-FC46924ADDA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595" y="135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Rectangle 34">
              <a:extLst>
                <a:ext uri="{FF2B5EF4-FFF2-40B4-BE49-F238E27FC236}">
                  <a16:creationId xmlns:a16="http://schemas.microsoft.com/office/drawing/2014/main" id="{FE5A8D58-F2B8-E346-B3E1-A4ED92BF3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197"/>
              <a:ext cx="170" cy="3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Rectangle 35">
              <a:extLst>
                <a:ext uri="{FF2B5EF4-FFF2-40B4-BE49-F238E27FC236}">
                  <a16:creationId xmlns:a16="http://schemas.microsoft.com/office/drawing/2014/main" id="{F8BBA034-A750-36C5-DDC8-92CDFE269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" y="2378"/>
              <a:ext cx="157" cy="1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Rectangle 36">
              <a:extLst>
                <a:ext uri="{FF2B5EF4-FFF2-40B4-BE49-F238E27FC236}">
                  <a16:creationId xmlns:a16="http://schemas.microsoft.com/office/drawing/2014/main" id="{248553C0-23F2-8EB6-90D5-1AB70517D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0" y="2015"/>
              <a:ext cx="153" cy="54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Rectangle 37">
              <a:extLst>
                <a:ext uri="{FF2B5EF4-FFF2-40B4-BE49-F238E27FC236}">
                  <a16:creationId xmlns:a16="http://schemas.microsoft.com/office/drawing/2014/main" id="{22CC6E1C-71B0-097B-5D42-D6742247E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" y="1788"/>
              <a:ext cx="140" cy="77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Rectangle 38">
              <a:extLst>
                <a:ext uri="{FF2B5EF4-FFF2-40B4-BE49-F238E27FC236}">
                  <a16:creationId xmlns:a16="http://schemas.microsoft.com/office/drawing/2014/main" id="{389038F1-35FE-1521-DC4C-EE9DB8E41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8" y="2015"/>
              <a:ext cx="150" cy="54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Rectangle 39">
              <a:extLst>
                <a:ext uri="{FF2B5EF4-FFF2-40B4-BE49-F238E27FC236}">
                  <a16:creationId xmlns:a16="http://schemas.microsoft.com/office/drawing/2014/main" id="{B4CAA523-BE28-278C-68C2-00333C123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" y="2378"/>
              <a:ext cx="173" cy="1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Rectangle 40">
              <a:extLst>
                <a:ext uri="{FF2B5EF4-FFF2-40B4-BE49-F238E27FC236}">
                  <a16:creationId xmlns:a16="http://schemas.microsoft.com/office/drawing/2014/main" id="{1B4B4724-EB34-F2CA-7446-0E780E12F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8" y="2197"/>
              <a:ext cx="160" cy="3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Text Box 41">
              <a:extLst>
                <a:ext uri="{FF2B5EF4-FFF2-40B4-BE49-F238E27FC236}">
                  <a16:creationId xmlns:a16="http://schemas.microsoft.com/office/drawing/2014/main" id="{F5A68036-AEF0-0A92-3466-6298BB50C2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5" y="2577"/>
              <a:ext cx="208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0    1    2    3    4    5    6    7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Text Box 42">
              <a:extLst>
                <a:ext uri="{FF2B5EF4-FFF2-40B4-BE49-F238E27FC236}">
                  <a16:creationId xmlns:a16="http://schemas.microsoft.com/office/drawing/2014/main" id="{1D718182-11E2-FB2F-341D-0038484F58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2" y="1264"/>
              <a:ext cx="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0.3</a:t>
              </a:r>
            </a:p>
          </p:txBody>
        </p:sp>
        <p:sp>
          <p:nvSpPr>
            <p:cNvPr id="51" name="Text Box 43">
              <a:extLst>
                <a:ext uri="{FF2B5EF4-FFF2-40B4-BE49-F238E27FC236}">
                  <a16:creationId xmlns:a16="http://schemas.microsoft.com/office/drawing/2014/main" id="{899441A0-D61E-64FD-4D7B-5D061ACEC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0" y="1664"/>
              <a:ext cx="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0.2</a:t>
              </a:r>
            </a:p>
          </p:txBody>
        </p:sp>
        <p:sp>
          <p:nvSpPr>
            <p:cNvPr id="52" name="Text Box 44">
              <a:extLst>
                <a:ext uri="{FF2B5EF4-FFF2-40B4-BE49-F238E27FC236}">
                  <a16:creationId xmlns:a16="http://schemas.microsoft.com/office/drawing/2014/main" id="{12AFB1A5-6027-1727-915E-EBACFD8F58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8" y="2030"/>
              <a:ext cx="3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0.1</a:t>
              </a:r>
            </a:p>
          </p:txBody>
        </p:sp>
        <p:sp>
          <p:nvSpPr>
            <p:cNvPr id="53" name="Text Box 45">
              <a:extLst>
                <a:ext uri="{FF2B5EF4-FFF2-40B4-BE49-F238E27FC236}">
                  <a16:creationId xmlns:a16="http://schemas.microsoft.com/office/drawing/2014/main" id="{6A8BBBFE-37E2-3907-A40E-1CD17B45E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6" y="2414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54" name="Text Box 46">
              <a:extLst>
                <a:ext uri="{FF2B5EF4-FFF2-40B4-BE49-F238E27FC236}">
                  <a16:creationId xmlns:a16="http://schemas.microsoft.com/office/drawing/2014/main" id="{05B602B1-87AA-E85A-8FFF-F0D7B8A68A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6" y="1984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0.1</a:t>
              </a:r>
            </a:p>
          </p:txBody>
        </p:sp>
        <p:sp>
          <p:nvSpPr>
            <p:cNvPr id="55" name="Text Box 47">
              <a:extLst>
                <a:ext uri="{FF2B5EF4-FFF2-40B4-BE49-F238E27FC236}">
                  <a16:creationId xmlns:a16="http://schemas.microsoft.com/office/drawing/2014/main" id="{F0C97C02-C2F5-1F83-5260-ACAF93B203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4" y="2165"/>
              <a:ext cx="3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0.05</a:t>
              </a:r>
            </a:p>
          </p:txBody>
        </p:sp>
        <p:sp>
          <p:nvSpPr>
            <p:cNvPr id="56" name="Text Box 48">
              <a:extLst>
                <a:ext uri="{FF2B5EF4-FFF2-40B4-BE49-F238E27FC236}">
                  <a16:creationId xmlns:a16="http://schemas.microsoft.com/office/drawing/2014/main" id="{8456BD6F-41E0-ECEA-95E3-FC8A7DD2E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2" y="1793"/>
              <a:ext cx="3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0.15</a:t>
              </a:r>
            </a:p>
          </p:txBody>
        </p:sp>
        <p:sp>
          <p:nvSpPr>
            <p:cNvPr id="57" name="Text Box 49">
              <a:extLst>
                <a:ext uri="{FF2B5EF4-FFF2-40B4-BE49-F238E27FC236}">
                  <a16:creationId xmlns:a16="http://schemas.microsoft.com/office/drawing/2014/main" id="{98472A05-E153-DA4C-FD3C-A24CAB6628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1566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0.2</a:t>
              </a:r>
            </a:p>
          </p:txBody>
        </p:sp>
        <p:sp>
          <p:nvSpPr>
            <p:cNvPr id="58" name="Text Box 50">
              <a:extLst>
                <a:ext uri="{FF2B5EF4-FFF2-40B4-BE49-F238E27FC236}">
                  <a16:creationId xmlns:a16="http://schemas.microsoft.com/office/drawing/2014/main" id="{B871FDE4-C1D1-D181-621E-2CFC875B73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1" y="2810"/>
              <a:ext cx="125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B7F9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输入图像直方图</a:t>
              </a:r>
            </a:p>
          </p:txBody>
        </p:sp>
        <p:sp>
          <p:nvSpPr>
            <p:cNvPr id="59" name="Rectangle 51">
              <a:extLst>
                <a:ext uri="{FF2B5EF4-FFF2-40B4-BE49-F238E27FC236}">
                  <a16:creationId xmlns:a16="http://schemas.microsoft.com/office/drawing/2014/main" id="{9A4FDD05-85ED-2017-C2D3-9C5B7F924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" y="1788"/>
              <a:ext cx="140" cy="77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Text Box 52">
              <a:extLst>
                <a:ext uri="{FF2B5EF4-FFF2-40B4-BE49-F238E27FC236}">
                  <a16:creationId xmlns:a16="http://schemas.microsoft.com/office/drawing/2014/main" id="{A45255EF-DF57-32C7-DC0D-2B915318FC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8" y="1571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0.2</a:t>
              </a:r>
            </a:p>
          </p:txBody>
        </p:sp>
        <p:sp>
          <p:nvSpPr>
            <p:cNvPr id="61" name="Text Box 53">
              <a:extLst>
                <a:ext uri="{FF2B5EF4-FFF2-40B4-BE49-F238E27FC236}">
                  <a16:creationId xmlns:a16="http://schemas.microsoft.com/office/drawing/2014/main" id="{20831062-FD0E-0AC1-2E75-B790A026A9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9" y="1797"/>
              <a:ext cx="3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0.15</a:t>
              </a:r>
            </a:p>
          </p:txBody>
        </p:sp>
        <p:sp>
          <p:nvSpPr>
            <p:cNvPr id="62" name="Text Box 54">
              <a:extLst>
                <a:ext uri="{FF2B5EF4-FFF2-40B4-BE49-F238E27FC236}">
                  <a16:creationId xmlns:a16="http://schemas.microsoft.com/office/drawing/2014/main" id="{A6E81806-4C3E-8634-1529-F838A2662D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3" y="2160"/>
              <a:ext cx="3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0.05</a:t>
              </a:r>
            </a:p>
          </p:txBody>
        </p:sp>
        <p:sp>
          <p:nvSpPr>
            <p:cNvPr id="63" name="Text Box 55">
              <a:extLst>
                <a:ext uri="{FF2B5EF4-FFF2-40B4-BE49-F238E27FC236}">
                  <a16:creationId xmlns:a16="http://schemas.microsoft.com/office/drawing/2014/main" id="{ABE17492-B6CA-848A-36BA-ADFDB5991A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2" y="1988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0.1</a:t>
              </a:r>
            </a:p>
          </p:txBody>
        </p:sp>
        <p:sp>
          <p:nvSpPr>
            <p:cNvPr id="692224" name="Line 56">
              <a:extLst>
                <a:ext uri="{FF2B5EF4-FFF2-40B4-BE49-F238E27FC236}">
                  <a16:creationId xmlns:a16="http://schemas.microsoft.com/office/drawing/2014/main" id="{F7FABBED-08D3-3575-319B-D3403607AD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6" y="1244"/>
              <a:ext cx="0" cy="13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1C397D2-1D6D-71CD-0E0A-CB5980AB24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7A06A50-F7BC-5F61-5459-120F9A09B698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直方图规定化</a:t>
            </a:r>
          </a:p>
        </p:txBody>
      </p:sp>
      <p:cxnSp>
        <p:nvCxnSpPr>
          <p:cNvPr id="6" name="直线连接符 4">
            <a:extLst>
              <a:ext uri="{FF2B5EF4-FFF2-40B4-BE49-F238E27FC236}">
                <a16:creationId xmlns:a16="http://schemas.microsoft.com/office/drawing/2014/main" id="{F33238CE-AD8C-D773-36CD-003609E37B93}"/>
              </a:ext>
            </a:extLst>
          </p:cNvPr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2FF6E8E4-82E5-599B-A6AE-4AA706C467E0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0904565-1F2B-0ABF-6DD9-54B66599398D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35564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92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9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499992" y="4787860"/>
            <a:ext cx="3286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直方图规定化图像及其直方图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15616" y="644684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规定直方图</a:t>
            </a:r>
          </a:p>
        </p:txBody>
      </p:sp>
      <p:pic>
        <p:nvPicPr>
          <p:cNvPr id="12" name="Picture 11" descr="D:\MATLAB WORK\DIP\Images\ice gray_specified histogr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4" y="3697956"/>
            <a:ext cx="336247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D:\MATLAB WORK\DIP\Images\ice gray_HistMatching histogr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530" y="2038972"/>
            <a:ext cx="336247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D:\MATLAB WORK\DIP\Images\ice gray_ice gray hist matching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038972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84FE37-9601-4777-E57F-DA5B5A14D8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DA40EB72-8084-9F00-56C5-534B50F4EDE3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直方图规定化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6D381427-1405-F963-E6F4-E2E76EB021D9}"/>
              </a:ext>
            </a:extLst>
          </p:cNvPr>
          <p:cNvCxnSpPr/>
          <p:nvPr/>
        </p:nvCxnSpPr>
        <p:spPr>
          <a:xfrm>
            <a:off x="3074035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30A85601-4A29-3916-7224-8718B81EDF2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DDF308F-A190-84B7-4915-2707177E728B}"/>
              </a:ext>
            </a:extLst>
          </p:cNvPr>
          <p:cNvSpPr txBox="1"/>
          <p:nvPr/>
        </p:nvSpPr>
        <p:spPr>
          <a:xfrm>
            <a:off x="502920" y="624840"/>
            <a:ext cx="65239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Histogram Specification</a:t>
            </a:r>
          </a:p>
        </p:txBody>
      </p:sp>
      <p:pic>
        <p:nvPicPr>
          <p:cNvPr id="2" name="Picture 2" descr="ice gray">
            <a:extLst>
              <a:ext uri="{FF2B5EF4-FFF2-40B4-BE49-F238E27FC236}">
                <a16:creationId xmlns:a16="http://schemas.microsoft.com/office/drawing/2014/main" id="{B678E6CB-7F9B-A4D8-8A90-5375E544E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0302" y="1579288"/>
            <a:ext cx="2095500" cy="2095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622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18857-CBE4-2E44-F012-693172E27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D597F07-12F8-32A0-BE83-5683169B7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4" y="2523519"/>
            <a:ext cx="6544588" cy="43344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A27210-AFAF-0E8E-CB3C-B031B8B0A3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cxnSp>
        <p:nvCxnSpPr>
          <p:cNvPr id="4" name="直线连接符 4">
            <a:extLst>
              <a:ext uri="{FF2B5EF4-FFF2-40B4-BE49-F238E27FC236}">
                <a16:creationId xmlns:a16="http://schemas.microsoft.com/office/drawing/2014/main" id="{8AF0517B-4E90-947C-9EA4-9AE84461245B}"/>
              </a:ext>
            </a:extLst>
          </p:cNvPr>
          <p:cNvCxnSpPr/>
          <p:nvPr/>
        </p:nvCxnSpPr>
        <p:spPr>
          <a:xfrm>
            <a:off x="4022338" y="539660"/>
            <a:ext cx="1749288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5744F1D3-C911-9891-BE82-720F051BEC89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4CC5CC3-CC53-5644-4799-E7D7E0E3DA40}"/>
              </a:ext>
            </a:extLst>
          </p:cNvPr>
          <p:cNvSpPr txBox="1">
            <a:spLocks/>
          </p:cNvSpPr>
          <p:nvPr/>
        </p:nvSpPr>
        <p:spPr>
          <a:xfrm>
            <a:off x="318051" y="102604"/>
            <a:ext cx="3417870" cy="795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图像增强示例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5A497A3-4E74-CE98-ECDE-FE5478229256}"/>
              </a:ext>
            </a:extLst>
          </p:cNvPr>
          <p:cNvSpPr txBox="1"/>
          <p:nvPr/>
        </p:nvSpPr>
        <p:spPr>
          <a:xfrm>
            <a:off x="505366" y="431056"/>
            <a:ext cx="4654550" cy="1089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Image Enhancement Examples</a:t>
            </a:r>
            <a:endParaRPr lang="zh-CN" altLang="en-US" sz="2400" b="1" dirty="0">
              <a:solidFill>
                <a:prstClr val="black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6BBA5AE-250E-E51E-28E2-D6CE4EF62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57" y="1380244"/>
            <a:ext cx="8729486" cy="536127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A9251E0-43E6-221F-012F-7986ABBD7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865" y="1"/>
            <a:ext cx="6150193" cy="385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图像的空间域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图像中像素的平面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空间域技术是对像素直接操作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图像的频率域（第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4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章）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对图像的傅立叶变换进行操作</a:t>
            </a: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图像增强技术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170877" y="525893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470612" y="562089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Background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27abd49-c8a3-4568-ad44-d7981ab5cea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27abd49-c8a3-4568-ad44-d7981ab5cea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27abd49-c8a3-4568-ad44-d7981ab5cea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27abd49-c8a3-4568-ad44-d7981ab5cea2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b2dcc80-1870-4ddd-b564-a26f9c385b6a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b2dcc80-1870-4ddd-b564-a26f9c385b6a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riansTemplate">
  <a:themeElements>
    <a:clrScheme name="Brians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Brians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BriansTemplate">
  <a:themeElements>
    <a:clrScheme name="Brians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rians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Brians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670</TotalTime>
  <Words>3208</Words>
  <Application>Microsoft Office PowerPoint</Application>
  <PresentationFormat>全屏显示(4:3)</PresentationFormat>
  <Paragraphs>930</Paragraphs>
  <Slides>72</Slides>
  <Notes>69</Notes>
  <HiddenSlides>0</HiddenSlides>
  <MMClips>0</MMClips>
  <ScaleCrop>false</ScaleCrop>
  <HeadingPairs>
    <vt:vector size="8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102" baseType="lpstr">
      <vt:lpstr>Songti SC</vt:lpstr>
      <vt:lpstr>Songti SC Regular</vt:lpstr>
      <vt:lpstr>Times New Roman Regular</vt:lpstr>
      <vt:lpstr>方正大黑简体</vt:lpstr>
      <vt:lpstr>黑体</vt:lpstr>
      <vt:lpstr>黑体</vt:lpstr>
      <vt:lpstr>华光标题宋_CNKI</vt:lpstr>
      <vt:lpstr>华文细黑</vt:lpstr>
      <vt:lpstr>华文新魏</vt:lpstr>
      <vt:lpstr>宋体</vt:lpstr>
      <vt:lpstr>微软雅黑</vt:lpstr>
      <vt:lpstr>Arial</vt:lpstr>
      <vt:lpstr>Bell MT</vt:lpstr>
      <vt:lpstr>Calibri</vt:lpstr>
      <vt:lpstr>Calibri Light</vt:lpstr>
      <vt:lpstr>Cambria Math</vt:lpstr>
      <vt:lpstr>Centaur</vt:lpstr>
      <vt:lpstr>Garamond</vt:lpstr>
      <vt:lpstr>Source Sans Pro Black</vt:lpstr>
      <vt:lpstr>Times New Roman</vt:lpstr>
      <vt:lpstr>Times New Roman Bold Italic</vt:lpstr>
      <vt:lpstr>Times New Roman Italic</vt:lpstr>
      <vt:lpstr>Wingdings</vt:lpstr>
      <vt:lpstr>Wingdings 2</vt:lpstr>
      <vt:lpstr>等线</vt:lpstr>
      <vt:lpstr>新宋体</vt:lpstr>
      <vt:lpstr>Office 主题​​</vt:lpstr>
      <vt:lpstr>1_BriansTemplate</vt:lpstr>
      <vt:lpstr>2_BriansTemplate</vt:lpstr>
      <vt:lpstr>Formula</vt:lpstr>
      <vt:lpstr>数字图像处理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Yoyo Liu</dc:creator>
  <cp:lastModifiedBy>Yaoh Liu</cp:lastModifiedBy>
  <cp:revision>1082</cp:revision>
  <dcterms:created xsi:type="dcterms:W3CDTF">2021-03-04T11:35:40Z</dcterms:created>
  <dcterms:modified xsi:type="dcterms:W3CDTF">2025-02-19T09:01:03Z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2052-2.8.1.4649</vt:lpwstr>
  </property>
</Properties>
</file>